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Lst>
  <p:sldSz cx="18288000" cy="10287000"/>
  <p:notesSz cx="6858000" cy="9144000"/>
  <p:embeddedFontLst>
    <p:embeddedFont>
      <p:font typeface="Libre Baskerville" charset="1" panose="02000000000000000000"/>
      <p:regular r:id="rId6"/>
    </p:embeddedFont>
    <p:embeddedFont>
      <p:font typeface="Libre Baskerville Bold" charset="1" panose="02000000000000000000"/>
      <p:regular r:id="rId7"/>
    </p:embeddedFont>
    <p:embeddedFont>
      <p:font typeface="Libre Baskerville Italics" charset="1" panose="02000000000000000000"/>
      <p:regular r:id="rId8"/>
    </p:embeddedFont>
    <p:embeddedFont>
      <p:font typeface="Arimo" charset="1" panose="020B0604020202020204"/>
      <p:regular r:id="rId9"/>
    </p:embeddedFont>
    <p:embeddedFont>
      <p:font typeface="Arimo Bold" charset="1" panose="020B0704020202020204"/>
      <p:regular r:id="rId10"/>
    </p:embeddedFont>
    <p:embeddedFont>
      <p:font typeface="Arimo Italics" charset="1" panose="020B0604020202090204"/>
      <p:regular r:id="rId11"/>
    </p:embeddedFont>
    <p:embeddedFont>
      <p:font typeface="Arimo Bold Italics" charset="1" panose="020B0704020202090204"/>
      <p:regular r:id="rId12"/>
    </p:embeddedFont>
    <p:embeddedFont>
      <p:font typeface="Alatsi" charset="1" panose="00000500000000000000"/>
      <p:regular r:id="rId13"/>
    </p:embeddedFont>
    <p:embeddedFont>
      <p:font typeface="Open Sans" charset="1" panose="020B0606030504020204"/>
      <p:regular r:id="rId14"/>
    </p:embeddedFont>
    <p:embeddedFont>
      <p:font typeface="Open Sans Bold" charset="1" panose="020B0806030504020204"/>
      <p:regular r:id="rId15"/>
    </p:embeddedFont>
    <p:embeddedFont>
      <p:font typeface="Open Sans Italics" charset="1" panose="020B0606030504020204"/>
      <p:regular r:id="rId16"/>
    </p:embeddedFont>
    <p:embeddedFont>
      <p:font typeface="Open Sans Bold Italics" charset="1" panose="020B0806030504020204"/>
      <p:regular r:id="rId17"/>
    </p:embeddedFont>
    <p:embeddedFont>
      <p:font typeface="Open Sans Light" charset="1" panose="020B0306030504020204"/>
      <p:regular r:id="rId18"/>
    </p:embeddedFont>
    <p:embeddedFont>
      <p:font typeface="Open Sans Light Italics" charset="1" panose="020B0306030504020204"/>
      <p:regular r:id="rId19"/>
    </p:embeddedFont>
    <p:embeddedFont>
      <p:font typeface="Open Sans Ultra-Bold" charset="1" panose="00000000000000000000"/>
      <p:regular r:id="rId20"/>
    </p:embeddedFont>
    <p:embeddedFont>
      <p:font typeface="Open Sans Ultra-Bold Italics" charset="1" panose="00000000000000000000"/>
      <p:regular r:id="rId21"/>
    </p:embeddedFont>
    <p:embeddedFont>
      <p:font typeface="Abhaya Libre" charset="1" panose="02000503000000000000"/>
      <p:regular r:id="rId22"/>
    </p:embeddedFont>
    <p:embeddedFont>
      <p:font typeface="Abhaya Libre Bold" charset="1" panose="02000803000000000000"/>
      <p:regular r:id="rId23"/>
    </p:embeddedFont>
    <p:embeddedFont>
      <p:font typeface="Abhaya Libre Italics" charset="1" panose="02000503000000000000"/>
      <p:regular r:id="rId24"/>
    </p:embeddedFont>
    <p:embeddedFont>
      <p:font typeface="Abhaya Libre Bold Italics" charset="1" panose="02000803000000000000"/>
      <p:regular r:id="rId25"/>
    </p:embeddedFont>
    <p:embeddedFont>
      <p:font typeface="Abhaya Libre Medium" charset="1" panose="02000603000000000000"/>
      <p:regular r:id="rId26"/>
    </p:embeddedFont>
    <p:embeddedFont>
      <p:font typeface="Abhaya Libre Medium Italics" charset="1" panose="02000603000000000000"/>
      <p:regular r:id="rId27"/>
    </p:embeddedFont>
    <p:embeddedFont>
      <p:font typeface="Abhaya Libre Semi-Bold" charset="1" panose="02000703000000000000"/>
      <p:regular r:id="rId28"/>
    </p:embeddedFont>
    <p:embeddedFont>
      <p:font typeface="Abhaya Libre Semi-Bold Italics" charset="1" panose="02000703000000000000"/>
      <p:regular r:id="rId29"/>
    </p:embeddedFont>
    <p:embeddedFont>
      <p:font typeface="Abhaya Libre Ultra-Bold" charset="1" panose="02000803000000000000"/>
      <p:regular r:id="rId30"/>
    </p:embeddedFont>
    <p:embeddedFont>
      <p:font typeface="Abhaya Libre Ultra-Bold Italics" charset="1" panose="02000803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jpeg>
</file>

<file path=ppt/media/image5.png>
</file>

<file path=ppt/media/image6.svg>
</file>

<file path=ppt/media/image7.jpeg>
</file>

<file path=ppt/media/image8.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jpeg" Type="http://schemas.openxmlformats.org/officeDocument/2006/relationships/image"/><Relationship Id="rId5"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jpeg" Type="http://schemas.openxmlformats.org/officeDocument/2006/relationships/image"/><Relationship Id="rId5"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jpeg" Type="http://schemas.openxmlformats.org/officeDocument/2006/relationships/image"/><Relationship Id="rId5"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0" y="0"/>
            <a:ext cx="4239083" cy="10287000"/>
            <a:chOff x="0" y="0"/>
            <a:chExt cx="5652111" cy="13716000"/>
          </a:xfrm>
        </p:grpSpPr>
        <p:grpSp>
          <p:nvGrpSpPr>
            <p:cNvPr name="Group 3" id="3"/>
            <p:cNvGrpSpPr/>
            <p:nvPr/>
          </p:nvGrpSpPr>
          <p:grpSpPr>
            <a:xfrm rot="0">
              <a:off x="2826056" y="0"/>
              <a:ext cx="2826056" cy="13716000"/>
              <a:chOff x="0" y="0"/>
              <a:chExt cx="558233" cy="2709333"/>
            </a:xfrm>
          </p:grpSpPr>
          <p:sp>
            <p:nvSpPr>
              <p:cNvPr name="Freeform 4" id="4"/>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E9E0D9"/>
              </a:solidFill>
            </p:spPr>
          </p:sp>
          <p:sp>
            <p:nvSpPr>
              <p:cNvPr name="TextBox 5" id="5"/>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413028" y="0"/>
              <a:ext cx="2826056" cy="13716000"/>
              <a:chOff x="0" y="0"/>
              <a:chExt cx="558233" cy="2709333"/>
            </a:xfrm>
          </p:grpSpPr>
          <p:sp>
            <p:nvSpPr>
              <p:cNvPr name="Freeform 7" id="7"/>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9FC3D0"/>
              </a:solidFill>
            </p:spPr>
          </p:sp>
          <p:sp>
            <p:nvSpPr>
              <p:cNvPr name="TextBox 8" id="8"/>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0" y="0"/>
              <a:ext cx="2826056" cy="13716000"/>
              <a:chOff x="0" y="0"/>
              <a:chExt cx="558233" cy="2709333"/>
            </a:xfrm>
          </p:grpSpPr>
          <p:sp>
            <p:nvSpPr>
              <p:cNvPr name="Freeform 10" id="10"/>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E9C7C6"/>
              </a:solidFill>
            </p:spPr>
          </p:sp>
          <p:sp>
            <p:nvSpPr>
              <p:cNvPr name="TextBox 11" id="11"/>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sp>
        <p:nvSpPr>
          <p:cNvPr name="Freeform 12" id="12"/>
          <p:cNvSpPr/>
          <p:nvPr/>
        </p:nvSpPr>
        <p:spPr>
          <a:xfrm flipH="false" flipV="false" rot="0">
            <a:off x="12646898"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0">
            <a:off x="11118095" y="9258300"/>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4" id="14"/>
          <p:cNvSpPr/>
          <p:nvPr/>
        </p:nvSpPr>
        <p:spPr>
          <a:xfrm flipH="false" flipV="false" rot="0">
            <a:off x="0" y="0"/>
            <a:ext cx="1382945" cy="1440092"/>
          </a:xfrm>
          <a:custGeom>
            <a:avLst/>
            <a:gdLst/>
            <a:ahLst/>
            <a:cxnLst/>
            <a:rect r="r" b="b" t="t" l="l"/>
            <a:pathLst>
              <a:path h="1440092" w="1382945">
                <a:moveTo>
                  <a:pt x="0" y="0"/>
                </a:moveTo>
                <a:lnTo>
                  <a:pt x="1382945" y="0"/>
                </a:lnTo>
                <a:lnTo>
                  <a:pt x="1382945" y="1440092"/>
                </a:lnTo>
                <a:lnTo>
                  <a:pt x="0" y="1440092"/>
                </a:lnTo>
                <a:lnTo>
                  <a:pt x="0" y="0"/>
                </a:lnTo>
                <a:close/>
              </a:path>
            </a:pathLst>
          </a:custGeom>
          <a:blipFill>
            <a:blip r:embed="rId4"/>
            <a:stretch>
              <a:fillRect l="0" t="0" r="0" b="0"/>
            </a:stretch>
          </a:blipFill>
        </p:spPr>
      </p:sp>
      <p:sp>
        <p:nvSpPr>
          <p:cNvPr name="TextBox 15" id="15"/>
          <p:cNvSpPr txBox="true"/>
          <p:nvPr/>
        </p:nvSpPr>
        <p:spPr>
          <a:xfrm rot="0">
            <a:off x="6679625" y="2810667"/>
            <a:ext cx="8534002" cy="2897996"/>
          </a:xfrm>
          <a:prstGeom prst="rect">
            <a:avLst/>
          </a:prstGeom>
        </p:spPr>
        <p:txBody>
          <a:bodyPr anchor="t" rtlCol="false" tIns="0" lIns="0" bIns="0" rIns="0">
            <a:spAutoFit/>
          </a:bodyPr>
          <a:lstStyle/>
          <a:p>
            <a:pPr algn="ctr">
              <a:lnSpc>
                <a:spcPts val="11155"/>
              </a:lnSpc>
            </a:pPr>
            <a:r>
              <a:rPr lang="en-US" sz="11500">
                <a:solidFill>
                  <a:srgbClr val="000000"/>
                </a:solidFill>
                <a:latin typeface="Libre Baskerville"/>
              </a:rPr>
              <a:t>DESKTOP CLEANER</a:t>
            </a:r>
          </a:p>
        </p:txBody>
      </p:sp>
      <p:sp>
        <p:nvSpPr>
          <p:cNvPr name="TextBox 16" id="16"/>
          <p:cNvSpPr txBox="true"/>
          <p:nvPr/>
        </p:nvSpPr>
        <p:spPr>
          <a:xfrm rot="0">
            <a:off x="4633952" y="5918363"/>
            <a:ext cx="12625348" cy="728088"/>
          </a:xfrm>
          <a:prstGeom prst="rect">
            <a:avLst/>
          </a:prstGeom>
        </p:spPr>
        <p:txBody>
          <a:bodyPr anchor="t" rtlCol="false" tIns="0" lIns="0" bIns="0" rIns="0">
            <a:spAutoFit/>
          </a:bodyPr>
          <a:lstStyle/>
          <a:p>
            <a:pPr algn="ctr">
              <a:lnSpc>
                <a:spcPts val="6069"/>
              </a:lnSpc>
            </a:pPr>
            <a:r>
              <a:rPr lang="en-US" sz="4335">
                <a:solidFill>
                  <a:srgbClr val="000000"/>
                </a:solidFill>
                <a:latin typeface="Libre Baskerville Bold"/>
              </a:rPr>
              <a:t>Presented By : Hitexa Trada</a:t>
            </a:r>
          </a:p>
        </p:txBody>
      </p:sp>
      <p:sp>
        <p:nvSpPr>
          <p:cNvPr name="TextBox 17" id="17"/>
          <p:cNvSpPr txBox="true"/>
          <p:nvPr/>
        </p:nvSpPr>
        <p:spPr>
          <a:xfrm rot="0">
            <a:off x="7067640" y="8725001"/>
            <a:ext cx="6882108" cy="533287"/>
          </a:xfrm>
          <a:prstGeom prst="rect">
            <a:avLst/>
          </a:prstGeom>
        </p:spPr>
        <p:txBody>
          <a:bodyPr anchor="t" rtlCol="false" tIns="0" lIns="0" bIns="0" rIns="0">
            <a:spAutoFit/>
          </a:bodyPr>
          <a:lstStyle/>
          <a:p>
            <a:pPr algn="ctr">
              <a:lnSpc>
                <a:spcPts val="4376"/>
              </a:lnSpc>
            </a:pPr>
            <a:r>
              <a:rPr lang="en-US" sz="3126">
                <a:solidFill>
                  <a:srgbClr val="000000"/>
                </a:solidFill>
                <a:latin typeface="Alatsi Bold"/>
              </a:rPr>
              <a:t>LJ</a:t>
            </a:r>
            <a:r>
              <a:rPr lang="en-US" sz="3126">
                <a:solidFill>
                  <a:srgbClr val="000000"/>
                </a:solidFill>
                <a:latin typeface="Alatsi Bold"/>
              </a:rPr>
              <a:t> University | 2024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4554977" y="3814710"/>
            <a:ext cx="11627497" cy="1866268"/>
          </a:xfrm>
          <a:prstGeom prst="rect">
            <a:avLst/>
          </a:prstGeom>
        </p:spPr>
        <p:txBody>
          <a:bodyPr anchor="t" rtlCol="false" tIns="0" lIns="0" bIns="0" rIns="0">
            <a:spAutoFit/>
          </a:bodyPr>
          <a:lstStyle/>
          <a:p>
            <a:pPr algn="ctr">
              <a:lnSpc>
                <a:spcPts val="15255"/>
              </a:lnSpc>
            </a:pPr>
            <a:r>
              <a:rPr lang="en-US" sz="10896">
                <a:solidFill>
                  <a:srgbClr val="000000"/>
                </a:solidFill>
                <a:latin typeface="Libre Baskerville Bold"/>
              </a:rPr>
              <a:t>THANK YOU</a:t>
            </a:r>
          </a:p>
        </p:txBody>
      </p:sp>
      <p:sp>
        <p:nvSpPr>
          <p:cNvPr name="TextBox 3" id="3"/>
          <p:cNvSpPr txBox="true"/>
          <p:nvPr/>
        </p:nvSpPr>
        <p:spPr>
          <a:xfrm rot="0">
            <a:off x="5033857" y="5906683"/>
            <a:ext cx="10669737" cy="629460"/>
          </a:xfrm>
          <a:prstGeom prst="rect">
            <a:avLst/>
          </a:prstGeom>
        </p:spPr>
        <p:txBody>
          <a:bodyPr anchor="t" rtlCol="false" tIns="0" lIns="0" bIns="0" rIns="0">
            <a:spAutoFit/>
          </a:bodyPr>
          <a:lstStyle/>
          <a:p>
            <a:pPr algn="ctr">
              <a:lnSpc>
                <a:spcPts val="5203"/>
              </a:lnSpc>
            </a:pPr>
            <a:r>
              <a:rPr lang="en-US" sz="3716">
                <a:solidFill>
                  <a:srgbClr val="000000"/>
                </a:solidFill>
                <a:latin typeface="Libre Baskerville Bold"/>
              </a:rPr>
              <a:t>Presented By : Dhrumil Trada</a:t>
            </a:r>
          </a:p>
        </p:txBody>
      </p:sp>
      <p:sp>
        <p:nvSpPr>
          <p:cNvPr name="TextBox 4" id="4"/>
          <p:cNvSpPr txBox="true"/>
          <p:nvPr/>
        </p:nvSpPr>
        <p:spPr>
          <a:xfrm rot="0">
            <a:off x="6927671" y="1846941"/>
            <a:ext cx="6882108" cy="533287"/>
          </a:xfrm>
          <a:prstGeom prst="rect">
            <a:avLst/>
          </a:prstGeom>
        </p:spPr>
        <p:txBody>
          <a:bodyPr anchor="t" rtlCol="false" tIns="0" lIns="0" bIns="0" rIns="0">
            <a:spAutoFit/>
          </a:bodyPr>
          <a:lstStyle/>
          <a:p>
            <a:pPr algn="ctr">
              <a:lnSpc>
                <a:spcPts val="4376"/>
              </a:lnSpc>
            </a:pPr>
            <a:r>
              <a:rPr lang="en-US" sz="3126">
                <a:solidFill>
                  <a:srgbClr val="000000"/>
                </a:solidFill>
                <a:latin typeface="Alatsi Bold"/>
              </a:rPr>
              <a:t>LJ</a:t>
            </a:r>
            <a:r>
              <a:rPr lang="en-US" sz="3126">
                <a:solidFill>
                  <a:srgbClr val="000000"/>
                </a:solidFill>
                <a:latin typeface="Alatsi Bold"/>
              </a:rPr>
              <a:t> University | 2024</a:t>
            </a:r>
          </a:p>
        </p:txBody>
      </p:sp>
      <p:grpSp>
        <p:nvGrpSpPr>
          <p:cNvPr name="Group 5" id="5"/>
          <p:cNvGrpSpPr/>
          <p:nvPr/>
        </p:nvGrpSpPr>
        <p:grpSpPr>
          <a:xfrm rot="0">
            <a:off x="-31071" y="0"/>
            <a:ext cx="4239083" cy="10287000"/>
            <a:chOff x="0" y="0"/>
            <a:chExt cx="5652111" cy="13716000"/>
          </a:xfrm>
        </p:grpSpPr>
        <p:grpSp>
          <p:nvGrpSpPr>
            <p:cNvPr name="Group 6" id="6"/>
            <p:cNvGrpSpPr/>
            <p:nvPr/>
          </p:nvGrpSpPr>
          <p:grpSpPr>
            <a:xfrm rot="0">
              <a:off x="2826056" y="0"/>
              <a:ext cx="2826056" cy="13716000"/>
              <a:chOff x="0" y="0"/>
              <a:chExt cx="558233" cy="2709333"/>
            </a:xfrm>
          </p:grpSpPr>
          <p:sp>
            <p:nvSpPr>
              <p:cNvPr name="Freeform 7" id="7"/>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E9E0D9"/>
              </a:solidFill>
            </p:spPr>
          </p:sp>
          <p:sp>
            <p:nvSpPr>
              <p:cNvPr name="TextBox 8" id="8"/>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413028" y="0"/>
              <a:ext cx="2826056" cy="13716000"/>
              <a:chOff x="0" y="0"/>
              <a:chExt cx="558233" cy="2709333"/>
            </a:xfrm>
          </p:grpSpPr>
          <p:sp>
            <p:nvSpPr>
              <p:cNvPr name="Freeform 10" id="10"/>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9FC3D0"/>
              </a:solidFill>
            </p:spPr>
          </p:sp>
          <p:sp>
            <p:nvSpPr>
              <p:cNvPr name="TextBox 11" id="11"/>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0" y="0"/>
              <a:ext cx="2826056" cy="13716000"/>
              <a:chOff x="0" y="0"/>
              <a:chExt cx="558233" cy="2709333"/>
            </a:xfrm>
          </p:grpSpPr>
          <p:sp>
            <p:nvSpPr>
              <p:cNvPr name="Freeform 13" id="13"/>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E9C7C6"/>
              </a:solidFill>
            </p:spPr>
          </p:sp>
          <p:sp>
            <p:nvSpPr>
              <p:cNvPr name="TextBox 14" id="14"/>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sp>
        <p:nvSpPr>
          <p:cNvPr name="Freeform 15" id="15"/>
          <p:cNvSpPr/>
          <p:nvPr/>
        </p:nvSpPr>
        <p:spPr>
          <a:xfrm flipH="false" flipV="false" rot="0">
            <a:off x="12412831" y="802621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6" id="16"/>
          <p:cNvSpPr/>
          <p:nvPr/>
        </p:nvSpPr>
        <p:spPr>
          <a:xfrm flipH="false" flipV="false" rot="0">
            <a:off x="11413653" y="-573693"/>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7" id="17"/>
          <p:cNvSpPr/>
          <p:nvPr/>
        </p:nvSpPr>
        <p:spPr>
          <a:xfrm flipH="false" flipV="false" rot="0">
            <a:off x="0" y="0"/>
            <a:ext cx="1382945" cy="1440092"/>
          </a:xfrm>
          <a:custGeom>
            <a:avLst/>
            <a:gdLst/>
            <a:ahLst/>
            <a:cxnLst/>
            <a:rect r="r" b="b" t="t" l="l"/>
            <a:pathLst>
              <a:path h="1440092" w="1382945">
                <a:moveTo>
                  <a:pt x="0" y="0"/>
                </a:moveTo>
                <a:lnTo>
                  <a:pt x="1382945" y="0"/>
                </a:lnTo>
                <a:lnTo>
                  <a:pt x="1382945" y="1440092"/>
                </a:lnTo>
                <a:lnTo>
                  <a:pt x="0" y="1440092"/>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2356153" y="1297217"/>
            <a:ext cx="13180039" cy="1203319"/>
          </a:xfrm>
          <a:prstGeom prst="rect">
            <a:avLst/>
          </a:prstGeom>
        </p:spPr>
        <p:txBody>
          <a:bodyPr anchor="t" rtlCol="false" tIns="0" lIns="0" bIns="0" rIns="0">
            <a:spAutoFit/>
          </a:bodyPr>
          <a:lstStyle/>
          <a:p>
            <a:pPr algn="ctr">
              <a:lnSpc>
                <a:spcPts val="9800"/>
              </a:lnSpc>
            </a:pPr>
            <a:r>
              <a:rPr lang="en-US" sz="7000">
                <a:solidFill>
                  <a:srgbClr val="000000"/>
                </a:solidFill>
                <a:latin typeface="Libre Baskerville Bold"/>
              </a:rPr>
              <a:t>ABOUT MYSELF</a:t>
            </a:r>
          </a:p>
        </p:txBody>
      </p:sp>
      <p:sp>
        <p:nvSpPr>
          <p:cNvPr name="TextBox 3" id="3"/>
          <p:cNvSpPr txBox="true"/>
          <p:nvPr/>
        </p:nvSpPr>
        <p:spPr>
          <a:xfrm rot="0">
            <a:off x="5702946" y="9201150"/>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LJ</a:t>
            </a:r>
            <a:r>
              <a:rPr lang="en-US" sz="2700">
                <a:solidFill>
                  <a:srgbClr val="000000"/>
                </a:solidFill>
                <a:latin typeface="Alatsi Bold"/>
              </a:rPr>
              <a:t> University | 2024</a:t>
            </a:r>
          </a:p>
        </p:txBody>
      </p:sp>
      <p:sp>
        <p:nvSpPr>
          <p:cNvPr name="AutoShape 4" id="4"/>
          <p:cNvSpPr/>
          <p:nvPr/>
        </p:nvSpPr>
        <p:spPr>
          <a:xfrm>
            <a:off x="-201897" y="9452610"/>
            <a:ext cx="7105264" cy="19050"/>
          </a:xfrm>
          <a:prstGeom prst="line">
            <a:avLst/>
          </a:prstGeom>
          <a:ln cap="flat" w="114300">
            <a:solidFill>
              <a:srgbClr val="9FC3D0"/>
            </a:solidFill>
            <a:prstDash val="solid"/>
            <a:headEnd type="none" len="sm" w="sm"/>
            <a:tailEnd type="none" len="sm" w="sm"/>
          </a:ln>
        </p:spPr>
      </p:sp>
      <p:sp>
        <p:nvSpPr>
          <p:cNvPr name="AutoShape 5" id="5"/>
          <p:cNvSpPr/>
          <p:nvPr/>
        </p:nvSpPr>
        <p:spPr>
          <a:xfrm>
            <a:off x="11384633" y="9452610"/>
            <a:ext cx="7105264" cy="19050"/>
          </a:xfrm>
          <a:prstGeom prst="line">
            <a:avLst/>
          </a:prstGeom>
          <a:ln cap="flat" w="114300">
            <a:solidFill>
              <a:srgbClr val="9FC3D0"/>
            </a:solidFill>
            <a:prstDash val="solid"/>
            <a:headEnd type="none" len="sm" w="sm"/>
            <a:tailEnd type="none" len="sm" w="sm"/>
          </a:ln>
        </p:spPr>
      </p:sp>
      <p:grpSp>
        <p:nvGrpSpPr>
          <p:cNvPr name="Group 6" id="6"/>
          <p:cNvGrpSpPr/>
          <p:nvPr/>
        </p:nvGrpSpPr>
        <p:grpSpPr>
          <a:xfrm rot="0">
            <a:off x="15859155" y="0"/>
            <a:ext cx="1562612" cy="1673225"/>
            <a:chOff x="0" y="0"/>
            <a:chExt cx="2083482" cy="2230967"/>
          </a:xfrm>
        </p:grpSpPr>
        <p:grpSp>
          <p:nvGrpSpPr>
            <p:cNvPr name="Group 7" id="7"/>
            <p:cNvGrpSpPr/>
            <p:nvPr/>
          </p:nvGrpSpPr>
          <p:grpSpPr>
            <a:xfrm rot="0">
              <a:off x="75599" y="0"/>
              <a:ext cx="1932284" cy="2230967"/>
              <a:chOff x="0" y="0"/>
              <a:chExt cx="703982" cy="812800"/>
            </a:xfrm>
          </p:grpSpPr>
          <p:sp>
            <p:nvSpPr>
              <p:cNvPr name="Freeform 8" id="8"/>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9" id="9"/>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0" y="437582"/>
              <a:ext cx="2083482" cy="1241453"/>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a:t>
              </a:r>
            </a:p>
          </p:txBody>
        </p:sp>
      </p:grpSp>
      <p:sp>
        <p:nvSpPr>
          <p:cNvPr name="Freeform 11" id="11"/>
          <p:cNvSpPr/>
          <p:nvPr/>
        </p:nvSpPr>
        <p:spPr>
          <a:xfrm flipH="false" flipV="false" rot="0">
            <a:off x="-2845001" y="434334"/>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0" y="0"/>
            <a:ext cx="1382945" cy="1440092"/>
          </a:xfrm>
          <a:custGeom>
            <a:avLst/>
            <a:gdLst/>
            <a:ahLst/>
            <a:cxnLst/>
            <a:rect r="r" b="b" t="t" l="l"/>
            <a:pathLst>
              <a:path h="1440092" w="1382945">
                <a:moveTo>
                  <a:pt x="0" y="0"/>
                </a:moveTo>
                <a:lnTo>
                  <a:pt x="1382945" y="0"/>
                </a:lnTo>
                <a:lnTo>
                  <a:pt x="1382945" y="1440092"/>
                </a:lnTo>
                <a:lnTo>
                  <a:pt x="0" y="1440092"/>
                </a:lnTo>
                <a:lnTo>
                  <a:pt x="0" y="0"/>
                </a:lnTo>
                <a:close/>
              </a:path>
            </a:pathLst>
          </a:custGeom>
          <a:blipFill>
            <a:blip r:embed="rId4"/>
            <a:stretch>
              <a:fillRect l="0" t="0" r="0" b="0"/>
            </a:stretch>
          </a:blipFill>
        </p:spPr>
      </p:sp>
      <p:sp>
        <p:nvSpPr>
          <p:cNvPr name="TextBox 13" id="13"/>
          <p:cNvSpPr txBox="true"/>
          <p:nvPr/>
        </p:nvSpPr>
        <p:spPr>
          <a:xfrm rot="0">
            <a:off x="4470199" y="3252921"/>
            <a:ext cx="9934853" cy="3714483"/>
          </a:xfrm>
          <a:prstGeom prst="rect">
            <a:avLst/>
          </a:prstGeom>
        </p:spPr>
        <p:txBody>
          <a:bodyPr anchor="t" rtlCol="false" tIns="0" lIns="0" bIns="0" rIns="0">
            <a:spAutoFit/>
          </a:bodyPr>
          <a:lstStyle/>
          <a:p>
            <a:pPr>
              <a:lnSpc>
                <a:spcPts val="6152"/>
              </a:lnSpc>
            </a:pPr>
            <a:r>
              <a:rPr lang="en-US" sz="4458">
                <a:solidFill>
                  <a:srgbClr val="000000"/>
                </a:solidFill>
                <a:latin typeface="Libre Baskerville Bold"/>
              </a:rPr>
              <a:t>    Name:- Dhrumil Trada</a:t>
            </a:r>
          </a:p>
          <a:p>
            <a:pPr>
              <a:lnSpc>
                <a:spcPts val="5921"/>
              </a:lnSpc>
            </a:pPr>
            <a:r>
              <a:rPr lang="en-US" sz="4229">
                <a:solidFill>
                  <a:srgbClr val="000000"/>
                </a:solidFill>
                <a:latin typeface="Libre Baskerville Bold"/>
              </a:rPr>
              <a:t>    </a:t>
            </a:r>
            <a:r>
              <a:rPr lang="en-US" sz="4229">
                <a:solidFill>
                  <a:srgbClr val="000000"/>
                </a:solidFill>
                <a:latin typeface="Libre Baskerville Bold"/>
              </a:rPr>
              <a:t>Branch:- CE</a:t>
            </a:r>
          </a:p>
          <a:p>
            <a:pPr>
              <a:lnSpc>
                <a:spcPts val="5921"/>
              </a:lnSpc>
            </a:pPr>
            <a:r>
              <a:rPr lang="en-US" sz="4229">
                <a:solidFill>
                  <a:srgbClr val="000000"/>
                </a:solidFill>
                <a:latin typeface="Libre Baskerville Bold"/>
              </a:rPr>
              <a:t>    Batch:- A1</a:t>
            </a:r>
          </a:p>
          <a:p>
            <a:pPr>
              <a:lnSpc>
                <a:spcPts val="5921"/>
              </a:lnSpc>
            </a:pPr>
            <a:r>
              <a:rPr lang="en-US" sz="4229">
                <a:solidFill>
                  <a:srgbClr val="000000"/>
                </a:solidFill>
                <a:latin typeface="Libre Baskerville Bold"/>
              </a:rPr>
              <a:t>    Roll no:- 17</a:t>
            </a:r>
          </a:p>
          <a:p>
            <a:pPr>
              <a:lnSpc>
                <a:spcPts val="5921"/>
              </a:lnSpc>
            </a:pPr>
            <a:r>
              <a:rPr lang="en-US" sz="4229">
                <a:solidFill>
                  <a:srgbClr val="000000"/>
                </a:solidFill>
                <a:latin typeface="Libre Baskerville Bold"/>
              </a:rPr>
              <a:t>    Enrollment no:- 22002170110194</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2553980" y="885825"/>
            <a:ext cx="13180039" cy="1285869"/>
          </a:xfrm>
          <a:prstGeom prst="rect">
            <a:avLst/>
          </a:prstGeom>
        </p:spPr>
        <p:txBody>
          <a:bodyPr anchor="t" rtlCol="false" tIns="0" lIns="0" bIns="0" rIns="0">
            <a:spAutoFit/>
          </a:bodyPr>
          <a:lstStyle/>
          <a:p>
            <a:pPr algn="ctr">
              <a:lnSpc>
                <a:spcPts val="10500"/>
              </a:lnSpc>
            </a:pPr>
            <a:r>
              <a:rPr lang="en-US" sz="7500">
                <a:solidFill>
                  <a:srgbClr val="000000"/>
                </a:solidFill>
                <a:latin typeface="Libre Baskerville Bold"/>
              </a:rPr>
              <a:t>OVERVIEW</a:t>
            </a:r>
          </a:p>
        </p:txBody>
      </p:sp>
      <p:sp>
        <p:nvSpPr>
          <p:cNvPr name="TextBox 3" id="3"/>
          <p:cNvSpPr txBox="true"/>
          <p:nvPr/>
        </p:nvSpPr>
        <p:spPr>
          <a:xfrm rot="0">
            <a:off x="5702946" y="9201150"/>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LJ</a:t>
            </a:r>
            <a:r>
              <a:rPr lang="en-US" sz="2700">
                <a:solidFill>
                  <a:srgbClr val="000000"/>
                </a:solidFill>
                <a:latin typeface="Alatsi Bold"/>
              </a:rPr>
              <a:t> University | 2024</a:t>
            </a:r>
          </a:p>
        </p:txBody>
      </p:sp>
      <p:sp>
        <p:nvSpPr>
          <p:cNvPr name="TextBox 4" id="4"/>
          <p:cNvSpPr txBox="true"/>
          <p:nvPr/>
        </p:nvSpPr>
        <p:spPr>
          <a:xfrm rot="0">
            <a:off x="6903520" y="2554295"/>
            <a:ext cx="4480960" cy="606425"/>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000000"/>
                </a:solidFill>
                <a:latin typeface="Libre Baskerville Bold"/>
              </a:rPr>
              <a:t>Introduction</a:t>
            </a:r>
          </a:p>
        </p:txBody>
      </p:sp>
      <p:sp>
        <p:nvSpPr>
          <p:cNvPr name="TextBox 5" id="5"/>
          <p:cNvSpPr txBox="true"/>
          <p:nvPr/>
        </p:nvSpPr>
        <p:spPr>
          <a:xfrm rot="0">
            <a:off x="7018998" y="3529217"/>
            <a:ext cx="4480960" cy="606425"/>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000000"/>
                </a:solidFill>
                <a:latin typeface="Libre Baskerville Bold"/>
              </a:rPr>
              <a:t>Features</a:t>
            </a:r>
          </a:p>
        </p:txBody>
      </p:sp>
      <p:sp>
        <p:nvSpPr>
          <p:cNvPr name="TextBox 6" id="6"/>
          <p:cNvSpPr txBox="true"/>
          <p:nvPr/>
        </p:nvSpPr>
        <p:spPr>
          <a:xfrm rot="0">
            <a:off x="7018998" y="4504097"/>
            <a:ext cx="5241454" cy="606425"/>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000000"/>
                </a:solidFill>
                <a:latin typeface="Libre Baskerville Bold"/>
              </a:rPr>
              <a:t>Advantages</a:t>
            </a:r>
            <a:r>
              <a:rPr lang="en-US" sz="3500">
                <a:solidFill>
                  <a:srgbClr val="000000"/>
                </a:solidFill>
                <a:latin typeface="Libre Baskerville Bold"/>
              </a:rPr>
              <a:t> </a:t>
            </a:r>
          </a:p>
        </p:txBody>
      </p:sp>
      <p:sp>
        <p:nvSpPr>
          <p:cNvPr name="TextBox 7" id="7"/>
          <p:cNvSpPr txBox="true"/>
          <p:nvPr/>
        </p:nvSpPr>
        <p:spPr>
          <a:xfrm rot="0">
            <a:off x="7018998" y="5572125"/>
            <a:ext cx="5055568" cy="606425"/>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000000"/>
                </a:solidFill>
                <a:latin typeface="Libre Baskerville Bold"/>
              </a:rPr>
              <a:t>Technology </a:t>
            </a:r>
          </a:p>
        </p:txBody>
      </p:sp>
      <p:sp>
        <p:nvSpPr>
          <p:cNvPr name="TextBox 8" id="8"/>
          <p:cNvSpPr txBox="true"/>
          <p:nvPr/>
        </p:nvSpPr>
        <p:spPr>
          <a:xfrm rot="0">
            <a:off x="7018998" y="7818132"/>
            <a:ext cx="4480960" cy="606425"/>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000000"/>
                </a:solidFill>
                <a:latin typeface="Libre Baskerville Bold"/>
              </a:rPr>
              <a:t>Conclusion</a:t>
            </a:r>
          </a:p>
        </p:txBody>
      </p:sp>
      <p:sp>
        <p:nvSpPr>
          <p:cNvPr name="AutoShape 9" id="9"/>
          <p:cNvSpPr/>
          <p:nvPr/>
        </p:nvSpPr>
        <p:spPr>
          <a:xfrm>
            <a:off x="-201897" y="9452610"/>
            <a:ext cx="7105264" cy="19050"/>
          </a:xfrm>
          <a:prstGeom prst="line">
            <a:avLst/>
          </a:prstGeom>
          <a:ln cap="flat" w="114300">
            <a:solidFill>
              <a:srgbClr val="9FC3D0"/>
            </a:solidFill>
            <a:prstDash val="solid"/>
            <a:headEnd type="none" len="sm" w="sm"/>
            <a:tailEnd type="none" len="sm" w="sm"/>
          </a:ln>
        </p:spPr>
      </p:sp>
      <p:sp>
        <p:nvSpPr>
          <p:cNvPr name="AutoShape 10" id="10"/>
          <p:cNvSpPr/>
          <p:nvPr/>
        </p:nvSpPr>
        <p:spPr>
          <a:xfrm>
            <a:off x="11384633" y="9452610"/>
            <a:ext cx="7105264" cy="19050"/>
          </a:xfrm>
          <a:prstGeom prst="line">
            <a:avLst/>
          </a:prstGeom>
          <a:ln cap="flat" w="114300">
            <a:solidFill>
              <a:srgbClr val="9FC3D0"/>
            </a:solidFill>
            <a:prstDash val="solid"/>
            <a:headEnd type="none" len="sm" w="sm"/>
            <a:tailEnd type="none" len="sm" w="sm"/>
          </a:ln>
        </p:spPr>
      </p:sp>
      <p:grpSp>
        <p:nvGrpSpPr>
          <p:cNvPr name="Group 11" id="11"/>
          <p:cNvGrpSpPr/>
          <p:nvPr/>
        </p:nvGrpSpPr>
        <p:grpSpPr>
          <a:xfrm rot="0">
            <a:off x="15859155" y="0"/>
            <a:ext cx="1562612" cy="1673225"/>
            <a:chOff x="0" y="0"/>
            <a:chExt cx="2083482" cy="2230967"/>
          </a:xfrm>
        </p:grpSpPr>
        <p:grpSp>
          <p:nvGrpSpPr>
            <p:cNvPr name="Group 12" id="12"/>
            <p:cNvGrpSpPr/>
            <p:nvPr/>
          </p:nvGrpSpPr>
          <p:grpSpPr>
            <a:xfrm rot="0">
              <a:off x="75599" y="0"/>
              <a:ext cx="1932284" cy="2230967"/>
              <a:chOff x="0" y="0"/>
              <a:chExt cx="703982" cy="812800"/>
            </a:xfrm>
          </p:grpSpPr>
          <p:sp>
            <p:nvSpPr>
              <p:cNvPr name="Freeform 13" id="13"/>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14" id="14"/>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0" y="437582"/>
              <a:ext cx="2083482" cy="1241453"/>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a:t>
              </a:r>
            </a:p>
          </p:txBody>
        </p:sp>
      </p:grpSp>
      <p:sp>
        <p:nvSpPr>
          <p:cNvPr name="Freeform 16" id="16"/>
          <p:cNvSpPr/>
          <p:nvPr/>
        </p:nvSpPr>
        <p:spPr>
          <a:xfrm flipH="false" flipV="false" rot="0">
            <a:off x="-2845001" y="434334"/>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7" id="17"/>
          <p:cNvSpPr txBox="true"/>
          <p:nvPr/>
        </p:nvSpPr>
        <p:spPr>
          <a:xfrm rot="0">
            <a:off x="7018998" y="6750104"/>
            <a:ext cx="4480960" cy="606425"/>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000000"/>
                </a:solidFill>
                <a:latin typeface="Libre Baskerville Bold"/>
              </a:rPr>
              <a:t>Future Scope</a:t>
            </a:r>
          </a:p>
        </p:txBody>
      </p:sp>
      <p:sp>
        <p:nvSpPr>
          <p:cNvPr name="Freeform 18" id="18"/>
          <p:cNvSpPr/>
          <p:nvPr/>
        </p:nvSpPr>
        <p:spPr>
          <a:xfrm flipH="false" flipV="false" rot="0">
            <a:off x="0" y="0"/>
            <a:ext cx="1382945" cy="1440092"/>
          </a:xfrm>
          <a:custGeom>
            <a:avLst/>
            <a:gdLst/>
            <a:ahLst/>
            <a:cxnLst/>
            <a:rect r="r" b="b" t="t" l="l"/>
            <a:pathLst>
              <a:path h="1440092" w="1382945">
                <a:moveTo>
                  <a:pt x="0" y="0"/>
                </a:moveTo>
                <a:lnTo>
                  <a:pt x="1382945" y="0"/>
                </a:lnTo>
                <a:lnTo>
                  <a:pt x="1382945" y="1440092"/>
                </a:lnTo>
                <a:lnTo>
                  <a:pt x="0" y="1440092"/>
                </a:lnTo>
                <a:lnTo>
                  <a:pt x="0" y="0"/>
                </a:lnTo>
                <a:close/>
              </a:path>
            </a:pathLst>
          </a:custGeom>
          <a:blipFill>
            <a:blip r:embed="rId4"/>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5702946" y="8800282"/>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LJ</a:t>
            </a:r>
            <a:r>
              <a:rPr lang="en-US" sz="2700">
                <a:solidFill>
                  <a:srgbClr val="000000"/>
                </a:solidFill>
                <a:latin typeface="Alatsi Bold"/>
              </a:rPr>
              <a:t> University | 2024</a:t>
            </a:r>
          </a:p>
        </p:txBody>
      </p:sp>
      <p:sp>
        <p:nvSpPr>
          <p:cNvPr name="AutoShape 3" id="3"/>
          <p:cNvSpPr/>
          <p:nvPr/>
        </p:nvSpPr>
        <p:spPr>
          <a:xfrm>
            <a:off x="-260599" y="9061267"/>
            <a:ext cx="7105264" cy="19050"/>
          </a:xfrm>
          <a:prstGeom prst="line">
            <a:avLst/>
          </a:prstGeom>
          <a:ln cap="flat" w="114300">
            <a:solidFill>
              <a:srgbClr val="9FC3D0"/>
            </a:solidFill>
            <a:prstDash val="solid"/>
            <a:headEnd type="none" len="sm" w="sm"/>
            <a:tailEnd type="none" len="sm" w="sm"/>
          </a:ln>
        </p:spPr>
      </p:sp>
      <p:sp>
        <p:nvSpPr>
          <p:cNvPr name="AutoShape 4" id="4"/>
          <p:cNvSpPr/>
          <p:nvPr/>
        </p:nvSpPr>
        <p:spPr>
          <a:xfrm>
            <a:off x="11430169" y="9061267"/>
            <a:ext cx="7105264" cy="19050"/>
          </a:xfrm>
          <a:prstGeom prst="line">
            <a:avLst/>
          </a:prstGeom>
          <a:ln cap="flat" w="114300">
            <a:solidFill>
              <a:srgbClr val="9FC3D0"/>
            </a:solidFill>
            <a:prstDash val="solid"/>
            <a:headEnd type="none" len="sm" w="sm"/>
            <a:tailEnd type="none" len="sm" w="sm"/>
          </a:ln>
        </p:spPr>
      </p:sp>
      <p:sp>
        <p:nvSpPr>
          <p:cNvPr name="Freeform 5" id="5"/>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2012909" y="2797221"/>
            <a:ext cx="5246391" cy="5246370"/>
            <a:chOff x="0" y="0"/>
            <a:chExt cx="6350025" cy="6350000"/>
          </a:xfrm>
        </p:grpSpPr>
        <p:sp>
          <p:nvSpPr>
            <p:cNvPr name="Freeform 7" id="7"/>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4"/>
              <a:stretch>
                <a:fillRect l="-55262" t="0" r="-55262" b="0"/>
              </a:stretch>
            </a:blipFill>
          </p:spPr>
        </p:sp>
      </p:grpSp>
      <p:sp>
        <p:nvSpPr>
          <p:cNvPr name="TextBox 8" id="8"/>
          <p:cNvSpPr txBox="true"/>
          <p:nvPr/>
        </p:nvSpPr>
        <p:spPr>
          <a:xfrm rot="0">
            <a:off x="2553980" y="885825"/>
            <a:ext cx="13180039" cy="1203319"/>
          </a:xfrm>
          <a:prstGeom prst="rect">
            <a:avLst/>
          </a:prstGeom>
        </p:spPr>
        <p:txBody>
          <a:bodyPr anchor="t" rtlCol="false" tIns="0" lIns="0" bIns="0" rIns="0">
            <a:spAutoFit/>
          </a:bodyPr>
          <a:lstStyle/>
          <a:p>
            <a:pPr algn="ctr">
              <a:lnSpc>
                <a:spcPts val="9800"/>
              </a:lnSpc>
            </a:pPr>
            <a:r>
              <a:rPr lang="en-US" sz="7000">
                <a:solidFill>
                  <a:srgbClr val="000000"/>
                </a:solidFill>
                <a:latin typeface="Libre Baskerville Bold"/>
              </a:rPr>
              <a:t>INTRODUCTION</a:t>
            </a:r>
          </a:p>
        </p:txBody>
      </p:sp>
      <p:grpSp>
        <p:nvGrpSpPr>
          <p:cNvPr name="Group 9" id="9"/>
          <p:cNvGrpSpPr/>
          <p:nvPr/>
        </p:nvGrpSpPr>
        <p:grpSpPr>
          <a:xfrm rot="0">
            <a:off x="15859155" y="0"/>
            <a:ext cx="1562612" cy="1673225"/>
            <a:chOff x="0" y="0"/>
            <a:chExt cx="2083482" cy="2230967"/>
          </a:xfrm>
        </p:grpSpPr>
        <p:grpSp>
          <p:nvGrpSpPr>
            <p:cNvPr name="Group 10" id="10"/>
            <p:cNvGrpSpPr/>
            <p:nvPr/>
          </p:nvGrpSpPr>
          <p:grpSpPr>
            <a:xfrm rot="0">
              <a:off x="75599" y="0"/>
              <a:ext cx="1932284" cy="2230967"/>
              <a:chOff x="0" y="0"/>
              <a:chExt cx="703982" cy="812800"/>
            </a:xfrm>
          </p:grpSpPr>
          <p:sp>
            <p:nvSpPr>
              <p:cNvPr name="Freeform 11" id="11"/>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12" id="12"/>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0" y="437582"/>
              <a:ext cx="2083482" cy="1241453"/>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a:t>
              </a:r>
            </a:p>
          </p:txBody>
        </p:sp>
      </p:grpSp>
      <p:sp>
        <p:nvSpPr>
          <p:cNvPr name="Freeform 14" id="14"/>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5" id="15"/>
          <p:cNvSpPr txBox="true"/>
          <p:nvPr/>
        </p:nvSpPr>
        <p:spPr>
          <a:xfrm rot="0">
            <a:off x="652085" y="2995057"/>
            <a:ext cx="10101722" cy="4364987"/>
          </a:xfrm>
          <a:prstGeom prst="rect">
            <a:avLst/>
          </a:prstGeom>
        </p:spPr>
        <p:txBody>
          <a:bodyPr anchor="t" rtlCol="false" tIns="0" lIns="0" bIns="0" rIns="0">
            <a:spAutoFit/>
          </a:bodyPr>
          <a:lstStyle/>
          <a:p>
            <a:pPr marL="539753" indent="-269876" lvl="1">
              <a:lnSpc>
                <a:spcPts val="3500"/>
              </a:lnSpc>
              <a:buFont typeface="Arial"/>
              <a:buChar char="•"/>
            </a:pPr>
            <a:r>
              <a:rPr lang="en-US" sz="2500">
                <a:solidFill>
                  <a:srgbClr val="000000"/>
                </a:solidFill>
                <a:latin typeface="Libre Baskerville Bold"/>
              </a:rPr>
              <a:t>In today's fast-paced digital world, our desktops can quickly become a chaotic mess of files, folders, and shortcuts, making it difficult to find what we need when we need it. That's where the PC Desktop Cleaner comes in.</a:t>
            </a:r>
          </a:p>
          <a:p>
            <a:pPr>
              <a:lnSpc>
                <a:spcPts val="3458"/>
              </a:lnSpc>
            </a:pPr>
          </a:p>
          <a:p>
            <a:pPr marL="539753" indent="-269876" lvl="1">
              <a:lnSpc>
                <a:spcPts val="3500"/>
              </a:lnSpc>
              <a:buFont typeface="Arial"/>
              <a:buChar char="•"/>
            </a:pPr>
            <a:r>
              <a:rPr lang="en-US" sz="2500">
                <a:solidFill>
                  <a:srgbClr val="000000"/>
                </a:solidFill>
                <a:latin typeface="Libre Baskerville Bold"/>
              </a:rPr>
              <a:t>The PC Desktop Cleaner helps you tidy up your desktop with ease. Whether you're a student, professional, or casual user, this tool is designed to streamline your workflow and boost your productivity.</a:t>
            </a:r>
          </a:p>
        </p:txBody>
      </p:sp>
      <p:sp>
        <p:nvSpPr>
          <p:cNvPr name="Freeform 16" id="16"/>
          <p:cNvSpPr/>
          <p:nvPr/>
        </p:nvSpPr>
        <p:spPr>
          <a:xfrm flipH="false" flipV="false" rot="0">
            <a:off x="0" y="0"/>
            <a:ext cx="1382945" cy="1440092"/>
          </a:xfrm>
          <a:custGeom>
            <a:avLst/>
            <a:gdLst/>
            <a:ahLst/>
            <a:cxnLst/>
            <a:rect r="r" b="b" t="t" l="l"/>
            <a:pathLst>
              <a:path h="1440092" w="1382945">
                <a:moveTo>
                  <a:pt x="0" y="0"/>
                </a:moveTo>
                <a:lnTo>
                  <a:pt x="1382945" y="0"/>
                </a:lnTo>
                <a:lnTo>
                  <a:pt x="1382945" y="1440092"/>
                </a:lnTo>
                <a:lnTo>
                  <a:pt x="0" y="1440092"/>
                </a:lnTo>
                <a:lnTo>
                  <a:pt x="0" y="0"/>
                </a:lnTo>
                <a:close/>
              </a:path>
            </a:pathLst>
          </a:custGeom>
          <a:blipFill>
            <a:blip r:embed="rId5"/>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627362" y="915088"/>
            <a:ext cx="16230600" cy="1285869"/>
          </a:xfrm>
          <a:prstGeom prst="rect">
            <a:avLst/>
          </a:prstGeom>
        </p:spPr>
        <p:txBody>
          <a:bodyPr anchor="t" rtlCol="false" tIns="0" lIns="0" bIns="0" rIns="0">
            <a:spAutoFit/>
          </a:bodyPr>
          <a:lstStyle/>
          <a:p>
            <a:pPr algn="ctr">
              <a:lnSpc>
                <a:spcPts val="10500"/>
              </a:lnSpc>
            </a:pPr>
            <a:r>
              <a:rPr lang="en-US" sz="7500">
                <a:solidFill>
                  <a:srgbClr val="000000"/>
                </a:solidFill>
                <a:latin typeface="Libre Baskerville Bold"/>
              </a:rPr>
              <a:t>FEATURE</a:t>
            </a:r>
          </a:p>
        </p:txBody>
      </p:sp>
      <p:grpSp>
        <p:nvGrpSpPr>
          <p:cNvPr name="Group 3" id="3"/>
          <p:cNvGrpSpPr/>
          <p:nvPr/>
        </p:nvGrpSpPr>
        <p:grpSpPr>
          <a:xfrm rot="0">
            <a:off x="1742835" y="3374234"/>
            <a:ext cx="15516465" cy="4579924"/>
            <a:chOff x="0" y="0"/>
            <a:chExt cx="20688620" cy="6106565"/>
          </a:xfrm>
        </p:grpSpPr>
        <p:grpSp>
          <p:nvGrpSpPr>
            <p:cNvPr name="Group 4" id="4"/>
            <p:cNvGrpSpPr/>
            <p:nvPr/>
          </p:nvGrpSpPr>
          <p:grpSpPr>
            <a:xfrm rot="0">
              <a:off x="0" y="0"/>
              <a:ext cx="1473815" cy="1473815"/>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9C7C6"/>
              </a:solidFill>
            </p:spPr>
          </p:sp>
          <p:sp>
            <p:nvSpPr>
              <p:cNvPr name="TextBox 6" id="6"/>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0" y="130580"/>
              <a:ext cx="1473815" cy="1117405"/>
            </a:xfrm>
            <a:prstGeom prst="rect">
              <a:avLst/>
            </a:prstGeom>
          </p:spPr>
          <p:txBody>
            <a:bodyPr anchor="t" rtlCol="false" tIns="0" lIns="0" bIns="0" rIns="0">
              <a:spAutoFit/>
            </a:bodyPr>
            <a:lstStyle/>
            <a:p>
              <a:pPr algn="ctr">
                <a:lnSpc>
                  <a:spcPts val="7048"/>
                </a:lnSpc>
              </a:pPr>
              <a:r>
                <a:rPr lang="en-US" sz="5034">
                  <a:solidFill>
                    <a:srgbClr val="000000"/>
                  </a:solidFill>
                  <a:latin typeface="Alatsi Bold"/>
                </a:rPr>
                <a:t>1</a:t>
              </a:r>
            </a:p>
          </p:txBody>
        </p:sp>
        <p:grpSp>
          <p:nvGrpSpPr>
            <p:cNvPr name="Group 8" id="8"/>
            <p:cNvGrpSpPr/>
            <p:nvPr/>
          </p:nvGrpSpPr>
          <p:grpSpPr>
            <a:xfrm rot="0">
              <a:off x="0" y="2742037"/>
              <a:ext cx="1473815" cy="1473815"/>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9C7C6"/>
              </a:soli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0" y="2872617"/>
              <a:ext cx="1473815" cy="1117405"/>
            </a:xfrm>
            <a:prstGeom prst="rect">
              <a:avLst/>
            </a:prstGeom>
          </p:spPr>
          <p:txBody>
            <a:bodyPr anchor="t" rtlCol="false" tIns="0" lIns="0" bIns="0" rIns="0">
              <a:spAutoFit/>
            </a:bodyPr>
            <a:lstStyle/>
            <a:p>
              <a:pPr algn="ctr">
                <a:lnSpc>
                  <a:spcPts val="7048"/>
                </a:lnSpc>
              </a:pPr>
              <a:r>
                <a:rPr lang="en-US" sz="5034">
                  <a:solidFill>
                    <a:srgbClr val="000000"/>
                  </a:solidFill>
                  <a:latin typeface="Alatsi Bold"/>
                </a:rPr>
                <a:t>2</a:t>
              </a:r>
            </a:p>
          </p:txBody>
        </p:sp>
        <p:sp>
          <p:nvSpPr>
            <p:cNvPr name="TextBox 12" id="12"/>
            <p:cNvSpPr txBox="true"/>
            <p:nvPr/>
          </p:nvSpPr>
          <p:spPr>
            <a:xfrm rot="0">
              <a:off x="1711697" y="-53595"/>
              <a:ext cx="18976923" cy="1943853"/>
            </a:xfrm>
            <a:prstGeom prst="rect">
              <a:avLst/>
            </a:prstGeom>
          </p:spPr>
          <p:txBody>
            <a:bodyPr anchor="t" rtlCol="false" tIns="0" lIns="0" bIns="0" rIns="0">
              <a:spAutoFit/>
            </a:bodyPr>
            <a:lstStyle/>
            <a:p>
              <a:pPr>
                <a:lnSpc>
                  <a:spcPts val="3902"/>
                </a:lnSpc>
              </a:pPr>
              <a:r>
                <a:rPr lang="en-US" sz="2787">
                  <a:solidFill>
                    <a:srgbClr val="000000"/>
                  </a:solidFill>
                  <a:latin typeface="Libre Baskerville Bold"/>
                </a:rPr>
                <a:t>Automatic Organization: The PC Desktop Cleaner automatically sorts your files and folders into designated categories, making it easy to locate and access them whenever you need.</a:t>
              </a:r>
            </a:p>
          </p:txBody>
        </p:sp>
        <p:sp>
          <p:nvSpPr>
            <p:cNvPr name="TextBox 13" id="13"/>
            <p:cNvSpPr txBox="true"/>
            <p:nvPr/>
          </p:nvSpPr>
          <p:spPr>
            <a:xfrm rot="0">
              <a:off x="1711697" y="2686665"/>
              <a:ext cx="18976923" cy="1943853"/>
            </a:xfrm>
            <a:prstGeom prst="rect">
              <a:avLst/>
            </a:prstGeom>
          </p:spPr>
          <p:txBody>
            <a:bodyPr anchor="t" rtlCol="false" tIns="0" lIns="0" bIns="0" rIns="0">
              <a:spAutoFit/>
            </a:bodyPr>
            <a:lstStyle/>
            <a:p>
              <a:pPr>
                <a:lnSpc>
                  <a:spcPts val="3902"/>
                </a:lnSpc>
              </a:pPr>
              <a:r>
                <a:rPr lang="en-US" sz="2787">
                  <a:solidFill>
                    <a:srgbClr val="000000"/>
                  </a:solidFill>
                  <a:latin typeface="Libre Baskerville Bold"/>
                </a:rPr>
                <a:t>One-Click Cleaning: Tired of manually rearranging icons and folders? With just a single click, the PC Desktop Cleaner tidies up your desktop, keeping it neat and organized at all times.</a:t>
              </a:r>
            </a:p>
          </p:txBody>
        </p:sp>
        <p:sp>
          <p:nvSpPr>
            <p:cNvPr name="TextBox 14" id="14"/>
            <p:cNvSpPr txBox="true"/>
            <p:nvPr/>
          </p:nvSpPr>
          <p:spPr>
            <a:xfrm rot="0">
              <a:off x="1711697" y="5417400"/>
              <a:ext cx="18976923" cy="689165"/>
            </a:xfrm>
            <a:prstGeom prst="rect">
              <a:avLst/>
            </a:prstGeom>
          </p:spPr>
          <p:txBody>
            <a:bodyPr anchor="t" rtlCol="false" tIns="0" lIns="0" bIns="0" rIns="0">
              <a:spAutoFit/>
            </a:bodyPr>
            <a:lstStyle/>
            <a:p>
              <a:pPr>
                <a:lnSpc>
                  <a:spcPts val="4322"/>
                </a:lnSpc>
              </a:pPr>
            </a:p>
          </p:txBody>
        </p:sp>
      </p:grpSp>
      <p:grpSp>
        <p:nvGrpSpPr>
          <p:cNvPr name="Group 15" id="15"/>
          <p:cNvGrpSpPr/>
          <p:nvPr/>
        </p:nvGrpSpPr>
        <p:grpSpPr>
          <a:xfrm rot="0">
            <a:off x="627362" y="0"/>
            <a:ext cx="937061" cy="10287000"/>
            <a:chOff x="0" y="0"/>
            <a:chExt cx="246798" cy="2709333"/>
          </a:xfrm>
        </p:grpSpPr>
        <p:sp>
          <p:nvSpPr>
            <p:cNvPr name="Freeform 16" id="16"/>
            <p:cNvSpPr/>
            <p:nvPr/>
          </p:nvSpPr>
          <p:spPr>
            <a:xfrm flipH="false" flipV="false" rot="0">
              <a:off x="0" y="0"/>
              <a:ext cx="246798" cy="2709333"/>
            </a:xfrm>
            <a:custGeom>
              <a:avLst/>
              <a:gdLst/>
              <a:ahLst/>
              <a:cxnLst/>
              <a:rect r="r" b="b" t="t" l="l"/>
              <a:pathLst>
                <a:path h="2709333" w="246798">
                  <a:moveTo>
                    <a:pt x="0" y="0"/>
                  </a:moveTo>
                  <a:lnTo>
                    <a:pt x="246798" y="0"/>
                  </a:lnTo>
                  <a:lnTo>
                    <a:pt x="246798" y="2709333"/>
                  </a:lnTo>
                  <a:lnTo>
                    <a:pt x="0" y="2709333"/>
                  </a:lnTo>
                  <a:close/>
                </a:path>
              </a:pathLst>
            </a:custGeom>
            <a:solidFill>
              <a:srgbClr val="F6F3EB"/>
            </a:solidFill>
          </p:spPr>
        </p:sp>
        <p:sp>
          <p:nvSpPr>
            <p:cNvPr name="TextBox 17" id="17"/>
            <p:cNvSpPr txBox="true"/>
            <p:nvPr/>
          </p:nvSpPr>
          <p:spPr>
            <a:xfrm>
              <a:off x="0" y="-38100"/>
              <a:ext cx="246798" cy="2747433"/>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5400000">
            <a:off x="-2373736" y="4911090"/>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LJ</a:t>
            </a:r>
            <a:r>
              <a:rPr lang="en-US" sz="2700">
                <a:solidFill>
                  <a:srgbClr val="000000"/>
                </a:solidFill>
                <a:latin typeface="Alatsi Bold"/>
              </a:rPr>
              <a:t> University | 2024</a:t>
            </a:r>
          </a:p>
        </p:txBody>
      </p:sp>
      <p:sp>
        <p:nvSpPr>
          <p:cNvPr name="AutoShape 19" id="19"/>
          <p:cNvSpPr/>
          <p:nvPr/>
        </p:nvSpPr>
        <p:spPr>
          <a:xfrm flipH="true" flipV="true">
            <a:off x="1085850" y="7289441"/>
            <a:ext cx="5403" cy="2997456"/>
          </a:xfrm>
          <a:prstGeom prst="line">
            <a:avLst/>
          </a:prstGeom>
          <a:ln cap="flat" w="114300">
            <a:solidFill>
              <a:srgbClr val="9FC3D0"/>
            </a:solidFill>
            <a:prstDash val="solid"/>
            <a:headEnd type="none" len="sm" w="sm"/>
            <a:tailEnd type="none" len="sm" w="sm"/>
          </a:ln>
        </p:spPr>
      </p:sp>
      <p:sp>
        <p:nvSpPr>
          <p:cNvPr name="AutoShape 20" id="20"/>
          <p:cNvSpPr/>
          <p:nvPr/>
        </p:nvSpPr>
        <p:spPr>
          <a:xfrm flipH="true" flipV="true">
            <a:off x="1090490" y="-104525"/>
            <a:ext cx="5403" cy="2997456"/>
          </a:xfrm>
          <a:prstGeom prst="line">
            <a:avLst/>
          </a:prstGeom>
          <a:ln cap="flat" w="114300">
            <a:solidFill>
              <a:srgbClr val="9FC3D0"/>
            </a:solidFill>
            <a:prstDash val="solid"/>
            <a:headEnd type="none" len="sm" w="sm"/>
            <a:tailEnd type="none" len="sm" w="sm"/>
          </a:ln>
        </p:spPr>
      </p:sp>
      <p:grpSp>
        <p:nvGrpSpPr>
          <p:cNvPr name="Group 21" id="21"/>
          <p:cNvGrpSpPr/>
          <p:nvPr/>
        </p:nvGrpSpPr>
        <p:grpSpPr>
          <a:xfrm rot="0">
            <a:off x="15859155" y="0"/>
            <a:ext cx="1562612" cy="1673225"/>
            <a:chOff x="0" y="0"/>
            <a:chExt cx="2083482" cy="2230967"/>
          </a:xfrm>
        </p:grpSpPr>
        <p:grpSp>
          <p:nvGrpSpPr>
            <p:cNvPr name="Group 22" id="22"/>
            <p:cNvGrpSpPr/>
            <p:nvPr/>
          </p:nvGrpSpPr>
          <p:grpSpPr>
            <a:xfrm rot="0">
              <a:off x="75599" y="0"/>
              <a:ext cx="1932284" cy="2230967"/>
              <a:chOff x="0" y="0"/>
              <a:chExt cx="703982" cy="812800"/>
            </a:xfrm>
          </p:grpSpPr>
          <p:sp>
            <p:nvSpPr>
              <p:cNvPr name="Freeform 23" id="23"/>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24" id="24"/>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0">
              <a:off x="0" y="437582"/>
              <a:ext cx="2083482" cy="1241453"/>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3</a:t>
              </a:r>
            </a:p>
          </p:txBody>
        </p:sp>
      </p:grpSp>
      <p:sp>
        <p:nvSpPr>
          <p:cNvPr name="Freeform 26" id="26"/>
          <p:cNvSpPr/>
          <p:nvPr/>
        </p:nvSpPr>
        <p:spPr>
          <a:xfrm flipH="false" flipV="false" rot="0">
            <a:off x="9697545" y="8788169"/>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7" id="27"/>
          <p:cNvSpPr/>
          <p:nvPr/>
        </p:nvSpPr>
        <p:spPr>
          <a:xfrm flipH="false" flipV="false" rot="0">
            <a:off x="1564423" y="-1641171"/>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8" id="28"/>
          <p:cNvSpPr/>
          <p:nvPr/>
        </p:nvSpPr>
        <p:spPr>
          <a:xfrm flipH="false" flipV="false" rot="0">
            <a:off x="0" y="0"/>
            <a:ext cx="1382945" cy="1440092"/>
          </a:xfrm>
          <a:custGeom>
            <a:avLst/>
            <a:gdLst/>
            <a:ahLst/>
            <a:cxnLst/>
            <a:rect r="r" b="b" t="t" l="l"/>
            <a:pathLst>
              <a:path h="1440092" w="1382945">
                <a:moveTo>
                  <a:pt x="0" y="0"/>
                </a:moveTo>
                <a:lnTo>
                  <a:pt x="1382945" y="0"/>
                </a:lnTo>
                <a:lnTo>
                  <a:pt x="1382945" y="1440092"/>
                </a:lnTo>
                <a:lnTo>
                  <a:pt x="0" y="1440092"/>
                </a:lnTo>
                <a:lnTo>
                  <a:pt x="0" y="0"/>
                </a:lnTo>
                <a:close/>
              </a:path>
            </a:pathLst>
          </a:custGeom>
          <a:blipFill>
            <a:blip r:embed="rId4"/>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627362" y="0"/>
            <a:ext cx="937061" cy="10287000"/>
            <a:chOff x="0" y="0"/>
            <a:chExt cx="246798" cy="2709333"/>
          </a:xfrm>
        </p:grpSpPr>
        <p:sp>
          <p:nvSpPr>
            <p:cNvPr name="Freeform 3" id="3"/>
            <p:cNvSpPr/>
            <p:nvPr/>
          </p:nvSpPr>
          <p:spPr>
            <a:xfrm flipH="false" flipV="false" rot="0">
              <a:off x="0" y="0"/>
              <a:ext cx="246798" cy="2709333"/>
            </a:xfrm>
            <a:custGeom>
              <a:avLst/>
              <a:gdLst/>
              <a:ahLst/>
              <a:cxnLst/>
              <a:rect r="r" b="b" t="t" l="l"/>
              <a:pathLst>
                <a:path h="2709333" w="246798">
                  <a:moveTo>
                    <a:pt x="0" y="0"/>
                  </a:moveTo>
                  <a:lnTo>
                    <a:pt x="246798" y="0"/>
                  </a:lnTo>
                  <a:lnTo>
                    <a:pt x="246798" y="2709333"/>
                  </a:lnTo>
                  <a:lnTo>
                    <a:pt x="0" y="2709333"/>
                  </a:lnTo>
                  <a:close/>
                </a:path>
              </a:pathLst>
            </a:custGeom>
            <a:solidFill>
              <a:srgbClr val="F6F3EB"/>
            </a:solidFill>
          </p:spPr>
        </p:sp>
        <p:sp>
          <p:nvSpPr>
            <p:cNvPr name="TextBox 4" id="4"/>
            <p:cNvSpPr txBox="true"/>
            <p:nvPr/>
          </p:nvSpPr>
          <p:spPr>
            <a:xfrm>
              <a:off x="0" y="-38100"/>
              <a:ext cx="246798" cy="274743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8892086" y="3403782"/>
            <a:ext cx="503827" cy="503827"/>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000000"/>
            </a:solidFill>
          </p:spPr>
        </p:sp>
        <p:sp>
          <p:nvSpPr>
            <p:cNvPr name="TextBox 7" id="7"/>
            <p:cNvSpPr txBox="true"/>
            <p:nvPr/>
          </p:nvSpPr>
          <p:spPr>
            <a:xfrm>
              <a:off x="0" y="165100"/>
              <a:ext cx="711200" cy="444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8892086" y="4750642"/>
            <a:ext cx="503827" cy="50382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000000"/>
            </a:solidFill>
          </p:spPr>
        </p:sp>
        <p:sp>
          <p:nvSpPr>
            <p:cNvPr name="TextBox 10" id="10"/>
            <p:cNvSpPr txBox="true"/>
            <p:nvPr/>
          </p:nvSpPr>
          <p:spPr>
            <a:xfrm>
              <a:off x="0" y="193675"/>
              <a:ext cx="711200" cy="415925"/>
            </a:xfrm>
            <a:prstGeom prst="rect">
              <a:avLst/>
            </a:prstGeom>
          </p:spPr>
          <p:txBody>
            <a:bodyPr anchor="ctr" rtlCol="false" tIns="50800" lIns="50800" bIns="50800" rIns="50800"/>
            <a:lstStyle/>
            <a:p>
              <a:pPr algn="ctr">
                <a:lnSpc>
                  <a:spcPts val="700"/>
                </a:lnSpc>
              </a:pPr>
            </a:p>
          </p:txBody>
        </p:sp>
      </p:grpSp>
      <p:sp>
        <p:nvSpPr>
          <p:cNvPr name="TextBox 11" id="11"/>
          <p:cNvSpPr txBox="true"/>
          <p:nvPr/>
        </p:nvSpPr>
        <p:spPr>
          <a:xfrm rot="0">
            <a:off x="2553980" y="885825"/>
            <a:ext cx="13180039" cy="1285869"/>
          </a:xfrm>
          <a:prstGeom prst="rect">
            <a:avLst/>
          </a:prstGeom>
        </p:spPr>
        <p:txBody>
          <a:bodyPr anchor="t" rtlCol="false" tIns="0" lIns="0" bIns="0" rIns="0">
            <a:spAutoFit/>
          </a:bodyPr>
          <a:lstStyle/>
          <a:p>
            <a:pPr algn="ctr">
              <a:lnSpc>
                <a:spcPts val="10500"/>
              </a:lnSpc>
            </a:pPr>
            <a:r>
              <a:rPr lang="en-US" sz="7500">
                <a:solidFill>
                  <a:srgbClr val="000000"/>
                </a:solidFill>
                <a:latin typeface="Libre Baskerville Bold"/>
              </a:rPr>
              <a:t>TECHNOLOGY</a:t>
            </a:r>
          </a:p>
        </p:txBody>
      </p:sp>
      <p:sp>
        <p:nvSpPr>
          <p:cNvPr name="Freeform 12" id="12"/>
          <p:cNvSpPr/>
          <p:nvPr/>
        </p:nvSpPr>
        <p:spPr>
          <a:xfrm flipH="true" flipV="false" rot="0">
            <a:off x="3071257" y="3329305"/>
            <a:ext cx="4313996" cy="4502273"/>
          </a:xfrm>
          <a:custGeom>
            <a:avLst/>
            <a:gdLst/>
            <a:ahLst/>
            <a:cxnLst/>
            <a:rect r="r" b="b" t="t" l="l"/>
            <a:pathLst>
              <a:path h="4502273" w="4313996">
                <a:moveTo>
                  <a:pt x="4313996" y="0"/>
                </a:moveTo>
                <a:lnTo>
                  <a:pt x="0" y="0"/>
                </a:lnTo>
                <a:lnTo>
                  <a:pt x="0" y="4502274"/>
                </a:lnTo>
                <a:lnTo>
                  <a:pt x="4313996" y="4502274"/>
                </a:lnTo>
                <a:lnTo>
                  <a:pt x="431399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9783845" y="3234055"/>
            <a:ext cx="5381802" cy="821012"/>
          </a:xfrm>
          <a:prstGeom prst="rect">
            <a:avLst/>
          </a:prstGeom>
        </p:spPr>
        <p:txBody>
          <a:bodyPr anchor="t" rtlCol="false" tIns="0" lIns="0" bIns="0" rIns="0">
            <a:spAutoFit/>
          </a:bodyPr>
          <a:lstStyle/>
          <a:p>
            <a:pPr>
              <a:lnSpc>
                <a:spcPts val="6719"/>
              </a:lnSpc>
            </a:pPr>
            <a:r>
              <a:rPr lang="en-US" sz="4800">
                <a:solidFill>
                  <a:srgbClr val="000000"/>
                </a:solidFill>
                <a:latin typeface="Libre Baskerville Bold"/>
              </a:rPr>
              <a:t>Python</a:t>
            </a:r>
          </a:p>
        </p:txBody>
      </p:sp>
      <p:sp>
        <p:nvSpPr>
          <p:cNvPr name="TextBox 14" id="14"/>
          <p:cNvSpPr txBox="true"/>
          <p:nvPr/>
        </p:nvSpPr>
        <p:spPr>
          <a:xfrm rot="-5400000">
            <a:off x="-2373736" y="4911090"/>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LJ</a:t>
            </a:r>
            <a:r>
              <a:rPr lang="en-US" sz="2700">
                <a:solidFill>
                  <a:srgbClr val="000000"/>
                </a:solidFill>
                <a:latin typeface="Alatsi Bold"/>
              </a:rPr>
              <a:t> University | 2024</a:t>
            </a:r>
          </a:p>
        </p:txBody>
      </p:sp>
      <p:sp>
        <p:nvSpPr>
          <p:cNvPr name="AutoShape 15" id="15"/>
          <p:cNvSpPr/>
          <p:nvPr/>
        </p:nvSpPr>
        <p:spPr>
          <a:xfrm flipH="true" flipV="true">
            <a:off x="1085850" y="7289441"/>
            <a:ext cx="5403" cy="2997456"/>
          </a:xfrm>
          <a:prstGeom prst="line">
            <a:avLst/>
          </a:prstGeom>
          <a:ln cap="flat" w="114300">
            <a:solidFill>
              <a:srgbClr val="9FC3D0"/>
            </a:solidFill>
            <a:prstDash val="solid"/>
            <a:headEnd type="none" len="sm" w="sm"/>
            <a:tailEnd type="none" len="sm" w="sm"/>
          </a:ln>
        </p:spPr>
      </p:sp>
      <p:sp>
        <p:nvSpPr>
          <p:cNvPr name="AutoShape 16" id="16"/>
          <p:cNvSpPr/>
          <p:nvPr/>
        </p:nvSpPr>
        <p:spPr>
          <a:xfrm flipH="true" flipV="true">
            <a:off x="1090490" y="-104525"/>
            <a:ext cx="5403" cy="2997456"/>
          </a:xfrm>
          <a:prstGeom prst="line">
            <a:avLst/>
          </a:prstGeom>
          <a:ln cap="flat" w="114300">
            <a:solidFill>
              <a:srgbClr val="9FC3D0"/>
            </a:solidFill>
            <a:prstDash val="solid"/>
            <a:headEnd type="none" len="sm" w="sm"/>
            <a:tailEnd type="none" len="sm" w="sm"/>
          </a:ln>
        </p:spPr>
      </p:sp>
      <p:grpSp>
        <p:nvGrpSpPr>
          <p:cNvPr name="Group 17" id="17"/>
          <p:cNvGrpSpPr/>
          <p:nvPr/>
        </p:nvGrpSpPr>
        <p:grpSpPr>
          <a:xfrm rot="0">
            <a:off x="15859155" y="0"/>
            <a:ext cx="1562612" cy="1673225"/>
            <a:chOff x="0" y="0"/>
            <a:chExt cx="2083482" cy="2230967"/>
          </a:xfrm>
        </p:grpSpPr>
        <p:grpSp>
          <p:nvGrpSpPr>
            <p:cNvPr name="Group 18" id="18"/>
            <p:cNvGrpSpPr/>
            <p:nvPr/>
          </p:nvGrpSpPr>
          <p:grpSpPr>
            <a:xfrm rot="0">
              <a:off x="75599" y="0"/>
              <a:ext cx="1932284" cy="2230967"/>
              <a:chOff x="0" y="0"/>
              <a:chExt cx="703982" cy="812800"/>
            </a:xfrm>
          </p:grpSpPr>
          <p:sp>
            <p:nvSpPr>
              <p:cNvPr name="Freeform 19" id="19"/>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20" id="20"/>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0" y="437582"/>
              <a:ext cx="2083482" cy="1241453"/>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4</a:t>
              </a:r>
            </a:p>
          </p:txBody>
        </p:sp>
      </p:grpSp>
      <p:sp>
        <p:nvSpPr>
          <p:cNvPr name="Freeform 22" id="22"/>
          <p:cNvSpPr/>
          <p:nvPr/>
        </p:nvSpPr>
        <p:spPr>
          <a:xfrm flipH="false" flipV="false" rot="0">
            <a:off x="1263762" y="-1458608"/>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3" id="23"/>
          <p:cNvSpPr/>
          <p:nvPr/>
        </p:nvSpPr>
        <p:spPr>
          <a:xfrm flipH="false" flipV="false" rot="0">
            <a:off x="11804788" y="9258300"/>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4" id="24"/>
          <p:cNvSpPr txBox="true"/>
          <p:nvPr/>
        </p:nvSpPr>
        <p:spPr>
          <a:xfrm rot="0">
            <a:off x="9395914" y="5504242"/>
            <a:ext cx="5678543" cy="2646682"/>
          </a:xfrm>
          <a:prstGeom prst="rect">
            <a:avLst/>
          </a:prstGeom>
        </p:spPr>
        <p:txBody>
          <a:bodyPr anchor="t" rtlCol="false" tIns="0" lIns="0" bIns="0" rIns="0">
            <a:spAutoFit/>
          </a:bodyPr>
          <a:lstStyle/>
          <a:p>
            <a:pPr marL="820406" indent="-410203" lvl="1">
              <a:lnSpc>
                <a:spcPts val="5319"/>
              </a:lnSpc>
              <a:buFont typeface="Arial"/>
              <a:buChar char="•"/>
            </a:pPr>
            <a:r>
              <a:rPr lang="en-US" sz="3799">
                <a:solidFill>
                  <a:srgbClr val="000000"/>
                </a:solidFill>
                <a:latin typeface="Libre Baskerville Bold"/>
              </a:rPr>
              <a:t>Matplotlib</a:t>
            </a:r>
          </a:p>
          <a:p>
            <a:pPr marL="820406" indent="-410203" lvl="1">
              <a:lnSpc>
                <a:spcPts val="5319"/>
              </a:lnSpc>
              <a:buFont typeface="Arial"/>
              <a:buChar char="•"/>
            </a:pPr>
            <a:r>
              <a:rPr lang="en-US" sz="3799">
                <a:solidFill>
                  <a:srgbClr val="000000"/>
                </a:solidFill>
                <a:latin typeface="Libre Baskerville Bold"/>
              </a:rPr>
              <a:t>OS</a:t>
            </a:r>
          </a:p>
          <a:p>
            <a:pPr marL="820406" indent="-410203" lvl="1">
              <a:lnSpc>
                <a:spcPts val="5319"/>
              </a:lnSpc>
              <a:buFont typeface="Arial"/>
              <a:buChar char="•"/>
            </a:pPr>
            <a:r>
              <a:rPr lang="en-US" sz="3799">
                <a:solidFill>
                  <a:srgbClr val="000000"/>
                </a:solidFill>
                <a:latin typeface="Libre Baskerville Bold"/>
              </a:rPr>
              <a:t>Hashlib</a:t>
            </a:r>
          </a:p>
          <a:p>
            <a:pPr algn="l" marL="820406" indent="-410203" lvl="1">
              <a:lnSpc>
                <a:spcPts val="5319"/>
              </a:lnSpc>
              <a:buFont typeface="Arial"/>
              <a:buChar char="•"/>
            </a:pPr>
            <a:r>
              <a:rPr lang="en-US" sz="3799">
                <a:solidFill>
                  <a:srgbClr val="000000"/>
                </a:solidFill>
                <a:latin typeface="Libre Baskerville Bold"/>
              </a:rPr>
              <a:t>Tkinter</a:t>
            </a:r>
          </a:p>
        </p:txBody>
      </p:sp>
      <p:sp>
        <p:nvSpPr>
          <p:cNvPr name="TextBox 25" id="25"/>
          <p:cNvSpPr txBox="true"/>
          <p:nvPr/>
        </p:nvSpPr>
        <p:spPr>
          <a:xfrm rot="0">
            <a:off x="9783845" y="4544423"/>
            <a:ext cx="5678543" cy="821015"/>
          </a:xfrm>
          <a:prstGeom prst="rect">
            <a:avLst/>
          </a:prstGeom>
        </p:spPr>
        <p:txBody>
          <a:bodyPr anchor="t" rtlCol="false" tIns="0" lIns="0" bIns="0" rIns="0">
            <a:spAutoFit/>
          </a:bodyPr>
          <a:lstStyle/>
          <a:p>
            <a:pPr algn="l">
              <a:lnSpc>
                <a:spcPts val="6719"/>
              </a:lnSpc>
            </a:pPr>
            <a:r>
              <a:rPr lang="en-US" sz="4799">
                <a:solidFill>
                  <a:srgbClr val="000000"/>
                </a:solidFill>
                <a:latin typeface="Libre Baskerville Bold"/>
              </a:rPr>
              <a:t>Libraries</a:t>
            </a:r>
          </a:p>
        </p:txBody>
      </p:sp>
      <p:sp>
        <p:nvSpPr>
          <p:cNvPr name="Freeform 26" id="26"/>
          <p:cNvSpPr/>
          <p:nvPr/>
        </p:nvSpPr>
        <p:spPr>
          <a:xfrm flipH="false" flipV="false" rot="0">
            <a:off x="0" y="0"/>
            <a:ext cx="1382945" cy="1440092"/>
          </a:xfrm>
          <a:custGeom>
            <a:avLst/>
            <a:gdLst/>
            <a:ahLst/>
            <a:cxnLst/>
            <a:rect r="r" b="b" t="t" l="l"/>
            <a:pathLst>
              <a:path h="1440092" w="1382945">
                <a:moveTo>
                  <a:pt x="0" y="0"/>
                </a:moveTo>
                <a:lnTo>
                  <a:pt x="1382945" y="0"/>
                </a:lnTo>
                <a:lnTo>
                  <a:pt x="1382945" y="1440092"/>
                </a:lnTo>
                <a:lnTo>
                  <a:pt x="0" y="1440092"/>
                </a:lnTo>
                <a:lnTo>
                  <a:pt x="0" y="0"/>
                </a:lnTo>
                <a:close/>
              </a:path>
            </a:pathLst>
          </a:custGeom>
          <a:blipFill>
            <a:blip r:embed="rId6"/>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547891" y="3217015"/>
            <a:ext cx="516960" cy="51696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885825"/>
            <a:ext cx="16230600" cy="1285869"/>
          </a:xfrm>
          <a:prstGeom prst="rect">
            <a:avLst/>
          </a:prstGeom>
        </p:spPr>
        <p:txBody>
          <a:bodyPr anchor="t" rtlCol="false" tIns="0" lIns="0" bIns="0" rIns="0">
            <a:spAutoFit/>
          </a:bodyPr>
          <a:lstStyle/>
          <a:p>
            <a:pPr algn="ctr">
              <a:lnSpc>
                <a:spcPts val="10500"/>
              </a:lnSpc>
            </a:pPr>
            <a:r>
              <a:rPr lang="en-US" sz="7500">
                <a:solidFill>
                  <a:srgbClr val="000000"/>
                </a:solidFill>
                <a:latin typeface="Libre Baskerville Bold"/>
              </a:rPr>
              <a:t>ADVANTAGES</a:t>
            </a:r>
          </a:p>
        </p:txBody>
      </p:sp>
      <p:sp>
        <p:nvSpPr>
          <p:cNvPr name="TextBox 6" id="6"/>
          <p:cNvSpPr txBox="true"/>
          <p:nvPr/>
        </p:nvSpPr>
        <p:spPr>
          <a:xfrm rot="0">
            <a:off x="5702946" y="8800282"/>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LJ</a:t>
            </a:r>
            <a:r>
              <a:rPr lang="en-US" sz="2700">
                <a:solidFill>
                  <a:srgbClr val="000000"/>
                </a:solidFill>
                <a:latin typeface="Alatsi Bold"/>
              </a:rPr>
              <a:t> University | 2024</a:t>
            </a:r>
          </a:p>
        </p:txBody>
      </p:sp>
      <p:sp>
        <p:nvSpPr>
          <p:cNvPr name="TextBox 7" id="7"/>
          <p:cNvSpPr txBox="true"/>
          <p:nvPr/>
        </p:nvSpPr>
        <p:spPr>
          <a:xfrm rot="0">
            <a:off x="2411959" y="2938956"/>
            <a:ext cx="7530658" cy="771482"/>
          </a:xfrm>
          <a:prstGeom prst="rect">
            <a:avLst/>
          </a:prstGeom>
        </p:spPr>
        <p:txBody>
          <a:bodyPr anchor="t" rtlCol="false" tIns="0" lIns="0" bIns="0" rIns="0">
            <a:spAutoFit/>
          </a:bodyPr>
          <a:lstStyle/>
          <a:p>
            <a:pPr>
              <a:lnSpc>
                <a:spcPts val="6300"/>
              </a:lnSpc>
            </a:pPr>
            <a:r>
              <a:rPr lang="en-US" sz="4500">
                <a:solidFill>
                  <a:srgbClr val="000000"/>
                </a:solidFill>
                <a:latin typeface="Libre Baskerville Bold"/>
              </a:rPr>
              <a:t>Instant Access: </a:t>
            </a:r>
          </a:p>
        </p:txBody>
      </p:sp>
      <p:sp>
        <p:nvSpPr>
          <p:cNvPr name="TextBox 8" id="8"/>
          <p:cNvSpPr txBox="true"/>
          <p:nvPr/>
        </p:nvSpPr>
        <p:spPr>
          <a:xfrm rot="0">
            <a:off x="2411959" y="5767083"/>
            <a:ext cx="7530658" cy="771482"/>
          </a:xfrm>
          <a:prstGeom prst="rect">
            <a:avLst/>
          </a:prstGeom>
        </p:spPr>
        <p:txBody>
          <a:bodyPr anchor="t" rtlCol="false" tIns="0" lIns="0" bIns="0" rIns="0">
            <a:spAutoFit/>
          </a:bodyPr>
          <a:lstStyle/>
          <a:p>
            <a:pPr>
              <a:lnSpc>
                <a:spcPts val="6300"/>
              </a:lnSpc>
            </a:pPr>
            <a:r>
              <a:rPr lang="en-US" sz="4500">
                <a:solidFill>
                  <a:srgbClr val="000000"/>
                </a:solidFill>
                <a:latin typeface="Libre Baskerville Bold"/>
              </a:rPr>
              <a:t>Increased Productivity: </a:t>
            </a:r>
          </a:p>
        </p:txBody>
      </p:sp>
      <p:sp>
        <p:nvSpPr>
          <p:cNvPr name="TextBox 9" id="9"/>
          <p:cNvSpPr txBox="true"/>
          <p:nvPr/>
        </p:nvSpPr>
        <p:spPr>
          <a:xfrm rot="0">
            <a:off x="2411959" y="3861284"/>
            <a:ext cx="15307287" cy="1938836"/>
          </a:xfrm>
          <a:prstGeom prst="rect">
            <a:avLst/>
          </a:prstGeom>
        </p:spPr>
        <p:txBody>
          <a:bodyPr anchor="t" rtlCol="false" tIns="0" lIns="0" bIns="0" rIns="0">
            <a:spAutoFit/>
          </a:bodyPr>
          <a:lstStyle/>
          <a:p>
            <a:pPr>
              <a:lnSpc>
                <a:spcPts val="3878"/>
              </a:lnSpc>
            </a:pPr>
            <a:r>
              <a:rPr lang="en-US" sz="2770">
                <a:solidFill>
                  <a:srgbClr val="000000"/>
                </a:solidFill>
                <a:latin typeface="Libre Baskerville Bold"/>
              </a:rPr>
              <a:t>Once your desktop is organized, finding the files you need is a breeze. Instead of rummaging through a cluttered mess, you can simply navigate to the appropriate category and locate the file you're looking for in seconds.</a:t>
            </a:r>
          </a:p>
          <a:p>
            <a:pPr>
              <a:lnSpc>
                <a:spcPts val="3918"/>
              </a:lnSpc>
            </a:pPr>
          </a:p>
        </p:txBody>
      </p:sp>
      <p:sp>
        <p:nvSpPr>
          <p:cNvPr name="Freeform 10" id="10"/>
          <p:cNvSpPr/>
          <p:nvPr/>
        </p:nvSpPr>
        <p:spPr>
          <a:xfrm flipH="false" flipV="false" rot="0">
            <a:off x="13764167" y="5827621"/>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2411959" y="6695453"/>
            <a:ext cx="14847341" cy="1443934"/>
          </a:xfrm>
          <a:prstGeom prst="rect">
            <a:avLst/>
          </a:prstGeom>
        </p:spPr>
        <p:txBody>
          <a:bodyPr anchor="t" rtlCol="false" tIns="0" lIns="0" bIns="0" rIns="0">
            <a:spAutoFit/>
          </a:bodyPr>
          <a:lstStyle/>
          <a:p>
            <a:pPr>
              <a:lnSpc>
                <a:spcPts val="3877"/>
              </a:lnSpc>
            </a:pPr>
            <a:r>
              <a:rPr lang="en-US" sz="2769">
                <a:solidFill>
                  <a:srgbClr val="000000"/>
                </a:solidFill>
                <a:latin typeface="Libre Baskerville Bold"/>
              </a:rPr>
              <a:t>By eliminating desktop clutter and providing quick access to your files, the PC Desktop Cleaner helps boost your productivity. Spend less time searching for documents and more time getting work done efficiently.</a:t>
            </a:r>
          </a:p>
        </p:txBody>
      </p:sp>
      <p:grpSp>
        <p:nvGrpSpPr>
          <p:cNvPr name="Group 12" id="12"/>
          <p:cNvGrpSpPr/>
          <p:nvPr/>
        </p:nvGrpSpPr>
        <p:grpSpPr>
          <a:xfrm rot="0">
            <a:off x="1547891" y="5996601"/>
            <a:ext cx="516960" cy="51696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AutoShape 15" id="15"/>
          <p:cNvSpPr/>
          <p:nvPr/>
        </p:nvSpPr>
        <p:spPr>
          <a:xfrm>
            <a:off x="-260599" y="9061267"/>
            <a:ext cx="7105264" cy="19050"/>
          </a:xfrm>
          <a:prstGeom prst="line">
            <a:avLst/>
          </a:prstGeom>
          <a:ln cap="flat" w="114300">
            <a:solidFill>
              <a:srgbClr val="9FC3D0"/>
            </a:solidFill>
            <a:prstDash val="solid"/>
            <a:headEnd type="none" len="sm" w="sm"/>
            <a:tailEnd type="none" len="sm" w="sm"/>
          </a:ln>
        </p:spPr>
      </p:sp>
      <p:sp>
        <p:nvSpPr>
          <p:cNvPr name="AutoShape 16" id="16"/>
          <p:cNvSpPr/>
          <p:nvPr/>
        </p:nvSpPr>
        <p:spPr>
          <a:xfrm>
            <a:off x="11430169" y="9061267"/>
            <a:ext cx="7105264" cy="19050"/>
          </a:xfrm>
          <a:prstGeom prst="line">
            <a:avLst/>
          </a:prstGeom>
          <a:ln cap="flat" w="114300">
            <a:solidFill>
              <a:srgbClr val="9FC3D0"/>
            </a:solidFill>
            <a:prstDash val="solid"/>
            <a:headEnd type="none" len="sm" w="sm"/>
            <a:tailEnd type="none" len="sm" w="sm"/>
          </a:ln>
        </p:spPr>
      </p:sp>
      <p:grpSp>
        <p:nvGrpSpPr>
          <p:cNvPr name="Group 17" id="17"/>
          <p:cNvGrpSpPr/>
          <p:nvPr/>
        </p:nvGrpSpPr>
        <p:grpSpPr>
          <a:xfrm rot="0">
            <a:off x="15859155" y="0"/>
            <a:ext cx="1562612" cy="1673225"/>
            <a:chOff x="0" y="0"/>
            <a:chExt cx="2083482" cy="2230967"/>
          </a:xfrm>
        </p:grpSpPr>
        <p:grpSp>
          <p:nvGrpSpPr>
            <p:cNvPr name="Group 18" id="18"/>
            <p:cNvGrpSpPr/>
            <p:nvPr/>
          </p:nvGrpSpPr>
          <p:grpSpPr>
            <a:xfrm rot="0">
              <a:off x="75599" y="0"/>
              <a:ext cx="1932284" cy="2230967"/>
              <a:chOff x="0" y="0"/>
              <a:chExt cx="703982" cy="812800"/>
            </a:xfrm>
          </p:grpSpPr>
          <p:sp>
            <p:nvSpPr>
              <p:cNvPr name="Freeform 19" id="19"/>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20" id="20"/>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0" y="437582"/>
              <a:ext cx="2083482" cy="1241453"/>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5</a:t>
              </a:r>
            </a:p>
          </p:txBody>
        </p:sp>
      </p:grpSp>
      <p:sp>
        <p:nvSpPr>
          <p:cNvPr name="Freeform 22" id="22"/>
          <p:cNvSpPr/>
          <p:nvPr/>
        </p:nvSpPr>
        <p:spPr>
          <a:xfrm flipH="false" flipV="false" rot="0">
            <a:off x="-2628900" y="-1449083"/>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3" id="23"/>
          <p:cNvSpPr/>
          <p:nvPr/>
        </p:nvSpPr>
        <p:spPr>
          <a:xfrm flipH="false" flipV="false" rot="0">
            <a:off x="0" y="0"/>
            <a:ext cx="1382945" cy="1440092"/>
          </a:xfrm>
          <a:custGeom>
            <a:avLst/>
            <a:gdLst/>
            <a:ahLst/>
            <a:cxnLst/>
            <a:rect r="r" b="b" t="t" l="l"/>
            <a:pathLst>
              <a:path h="1440092" w="1382945">
                <a:moveTo>
                  <a:pt x="0" y="0"/>
                </a:moveTo>
                <a:lnTo>
                  <a:pt x="1382945" y="0"/>
                </a:lnTo>
                <a:lnTo>
                  <a:pt x="1382945" y="1440092"/>
                </a:lnTo>
                <a:lnTo>
                  <a:pt x="0" y="1440092"/>
                </a:lnTo>
                <a:lnTo>
                  <a:pt x="0" y="0"/>
                </a:lnTo>
                <a:close/>
              </a:path>
            </a:pathLst>
          </a:custGeom>
          <a:blipFill>
            <a:blip r:embed="rId4"/>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5702946" y="8793480"/>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LJ</a:t>
            </a:r>
            <a:r>
              <a:rPr lang="en-US" sz="2700">
                <a:solidFill>
                  <a:srgbClr val="000000"/>
                </a:solidFill>
                <a:latin typeface="Alatsi Bold"/>
              </a:rPr>
              <a:t> University | 2024</a:t>
            </a:r>
          </a:p>
        </p:txBody>
      </p:sp>
      <p:sp>
        <p:nvSpPr>
          <p:cNvPr name="AutoShape 3" id="3"/>
          <p:cNvSpPr/>
          <p:nvPr/>
        </p:nvSpPr>
        <p:spPr>
          <a:xfrm>
            <a:off x="-260599" y="9061267"/>
            <a:ext cx="7105264" cy="19050"/>
          </a:xfrm>
          <a:prstGeom prst="line">
            <a:avLst/>
          </a:prstGeom>
          <a:ln cap="flat" w="114300">
            <a:solidFill>
              <a:srgbClr val="9FC3D0"/>
            </a:solidFill>
            <a:prstDash val="solid"/>
            <a:headEnd type="none" len="sm" w="sm"/>
            <a:tailEnd type="none" len="sm" w="sm"/>
          </a:ln>
        </p:spPr>
      </p:sp>
      <p:sp>
        <p:nvSpPr>
          <p:cNvPr name="AutoShape 4" id="4"/>
          <p:cNvSpPr/>
          <p:nvPr/>
        </p:nvSpPr>
        <p:spPr>
          <a:xfrm>
            <a:off x="11430169" y="9061267"/>
            <a:ext cx="7105264" cy="19050"/>
          </a:xfrm>
          <a:prstGeom prst="line">
            <a:avLst/>
          </a:prstGeom>
          <a:ln cap="flat" w="114300">
            <a:solidFill>
              <a:srgbClr val="9FC3D0"/>
            </a:solidFill>
            <a:prstDash val="solid"/>
            <a:headEnd type="none" len="sm" w="sm"/>
            <a:tailEnd type="none" len="sm" w="sm"/>
          </a:ln>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453"/>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8</a:t>
              </a:r>
            </a:p>
          </p:txBody>
        </p:sp>
      </p:grpSp>
      <p:sp>
        <p:nvSpPr>
          <p:cNvPr name="TextBox 10" id="10"/>
          <p:cNvSpPr txBox="true"/>
          <p:nvPr/>
        </p:nvSpPr>
        <p:spPr>
          <a:xfrm rot="0">
            <a:off x="2679116" y="387356"/>
            <a:ext cx="13180039" cy="1285869"/>
          </a:xfrm>
          <a:prstGeom prst="rect">
            <a:avLst/>
          </a:prstGeom>
        </p:spPr>
        <p:txBody>
          <a:bodyPr anchor="t" rtlCol="false" tIns="0" lIns="0" bIns="0" rIns="0">
            <a:spAutoFit/>
          </a:bodyPr>
          <a:lstStyle/>
          <a:p>
            <a:pPr algn="ctr">
              <a:lnSpc>
                <a:spcPts val="10500"/>
              </a:lnSpc>
            </a:pPr>
            <a:r>
              <a:rPr lang="en-US" sz="7500">
                <a:solidFill>
                  <a:srgbClr val="000000"/>
                </a:solidFill>
                <a:latin typeface="Libre Baskerville Bold"/>
              </a:rPr>
              <a:t>FUTURE SCOPE</a:t>
            </a:r>
          </a:p>
        </p:txBody>
      </p:sp>
      <p:sp>
        <p:nvSpPr>
          <p:cNvPr name="Freeform 11" id="11"/>
          <p:cNvSpPr/>
          <p:nvPr/>
        </p:nvSpPr>
        <p:spPr>
          <a:xfrm flipH="false" flipV="false" rot="0">
            <a:off x="14982801" y="6379649"/>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2" id="12"/>
          <p:cNvSpPr txBox="true"/>
          <p:nvPr/>
        </p:nvSpPr>
        <p:spPr>
          <a:xfrm rot="0">
            <a:off x="6682198" y="2252591"/>
            <a:ext cx="10577102" cy="5743718"/>
          </a:xfrm>
          <a:prstGeom prst="rect">
            <a:avLst/>
          </a:prstGeom>
        </p:spPr>
        <p:txBody>
          <a:bodyPr anchor="t" rtlCol="false" tIns="0" lIns="0" bIns="0" rIns="0">
            <a:spAutoFit/>
          </a:bodyPr>
          <a:lstStyle/>
          <a:p>
            <a:pPr>
              <a:lnSpc>
                <a:spcPts val="2911"/>
              </a:lnSpc>
            </a:pPr>
          </a:p>
          <a:p>
            <a:pPr>
              <a:lnSpc>
                <a:spcPts val="2911"/>
              </a:lnSpc>
            </a:pPr>
          </a:p>
          <a:p>
            <a:pPr marL="557019" indent="-278509" lvl="1">
              <a:lnSpc>
                <a:spcPts val="3611"/>
              </a:lnSpc>
              <a:buFont typeface="Arial"/>
              <a:buChar char="•"/>
            </a:pPr>
            <a:r>
              <a:rPr lang="en-US" sz="2579">
                <a:solidFill>
                  <a:srgbClr val="000000"/>
                </a:solidFill>
                <a:latin typeface="Libre Baskerville Bold"/>
              </a:rPr>
              <a:t>Enhanced Security Features: </a:t>
            </a:r>
            <a:r>
              <a:rPr lang="en-US" sz="2579">
                <a:solidFill>
                  <a:srgbClr val="000000"/>
                </a:solidFill>
                <a:latin typeface="Libre Baskerville"/>
              </a:rPr>
              <a:t>With the growing concern over data privacy and security, future desktop cleaners may incorporate advanced security features to scan for malware, spyware, and other security threats. This can help users keep their systems clean and secure.</a:t>
            </a:r>
          </a:p>
          <a:p>
            <a:pPr>
              <a:lnSpc>
                <a:spcPts val="2911"/>
              </a:lnSpc>
            </a:pPr>
          </a:p>
          <a:p>
            <a:pPr marL="557017" indent="-278509" lvl="1">
              <a:lnSpc>
                <a:spcPts val="3611"/>
              </a:lnSpc>
              <a:buFont typeface="Arial"/>
              <a:buChar char="•"/>
            </a:pPr>
            <a:r>
              <a:rPr lang="en-US" sz="2579">
                <a:solidFill>
                  <a:srgbClr val="000000"/>
                </a:solidFill>
                <a:latin typeface="Libre Baskerville Bold"/>
              </a:rPr>
              <a:t>Automation and AI Integration: </a:t>
            </a:r>
            <a:r>
              <a:rPr lang="en-US" sz="2579">
                <a:solidFill>
                  <a:srgbClr val="000000"/>
                </a:solidFill>
                <a:latin typeface="Libre Baskerville"/>
              </a:rPr>
              <a:t>Future desktop cleaners may incorporate advanced AI algorithms to intelligently identify and organize files, prioritize cleaning tasks, and even learn user preferences over time.</a:t>
            </a:r>
          </a:p>
          <a:p>
            <a:pPr>
              <a:lnSpc>
                <a:spcPts val="2200"/>
              </a:lnSpc>
            </a:pPr>
          </a:p>
          <a:p>
            <a:pPr>
              <a:lnSpc>
                <a:spcPts val="2200"/>
              </a:lnSpc>
            </a:pPr>
          </a:p>
        </p:txBody>
      </p:sp>
      <p:sp>
        <p:nvSpPr>
          <p:cNvPr name="Freeform 13" id="13"/>
          <p:cNvSpPr/>
          <p:nvPr/>
        </p:nvSpPr>
        <p:spPr>
          <a:xfrm flipH="false" flipV="false" rot="0">
            <a:off x="-1648907" y="-402279"/>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4" id="14"/>
          <p:cNvGrpSpPr/>
          <p:nvPr/>
        </p:nvGrpSpPr>
        <p:grpSpPr>
          <a:xfrm rot="0">
            <a:off x="1028700" y="2916626"/>
            <a:ext cx="5246391" cy="5246370"/>
            <a:chOff x="0" y="0"/>
            <a:chExt cx="6350025" cy="6350000"/>
          </a:xfrm>
        </p:grpSpPr>
        <p:sp>
          <p:nvSpPr>
            <p:cNvPr name="Freeform 15" id="15"/>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4"/>
              <a:stretch>
                <a:fillRect l="-25046" t="0" r="-25046" b="0"/>
              </a:stretch>
            </a:blipFill>
          </p:spPr>
        </p:sp>
      </p:grpSp>
      <p:sp>
        <p:nvSpPr>
          <p:cNvPr name="Freeform 16" id="16"/>
          <p:cNvSpPr/>
          <p:nvPr/>
        </p:nvSpPr>
        <p:spPr>
          <a:xfrm flipH="false" flipV="false" rot="0">
            <a:off x="0" y="0"/>
            <a:ext cx="1382945" cy="1440092"/>
          </a:xfrm>
          <a:custGeom>
            <a:avLst/>
            <a:gdLst/>
            <a:ahLst/>
            <a:cxnLst/>
            <a:rect r="r" b="b" t="t" l="l"/>
            <a:pathLst>
              <a:path h="1440092" w="1382945">
                <a:moveTo>
                  <a:pt x="0" y="0"/>
                </a:moveTo>
                <a:lnTo>
                  <a:pt x="1382945" y="0"/>
                </a:lnTo>
                <a:lnTo>
                  <a:pt x="1382945" y="1440092"/>
                </a:lnTo>
                <a:lnTo>
                  <a:pt x="0" y="1440092"/>
                </a:lnTo>
                <a:lnTo>
                  <a:pt x="0" y="0"/>
                </a:lnTo>
                <a:close/>
              </a:path>
            </a:pathLst>
          </a:custGeom>
          <a:blipFill>
            <a:blip r:embed="rId5"/>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5702946" y="8800282"/>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LJ</a:t>
            </a:r>
            <a:r>
              <a:rPr lang="en-US" sz="2700">
                <a:solidFill>
                  <a:srgbClr val="000000"/>
                </a:solidFill>
                <a:latin typeface="Alatsi Bold"/>
              </a:rPr>
              <a:t> University | 2024</a:t>
            </a:r>
          </a:p>
        </p:txBody>
      </p:sp>
      <p:sp>
        <p:nvSpPr>
          <p:cNvPr name="AutoShape 3" id="3"/>
          <p:cNvSpPr/>
          <p:nvPr/>
        </p:nvSpPr>
        <p:spPr>
          <a:xfrm>
            <a:off x="-260599" y="9061267"/>
            <a:ext cx="7105264" cy="19050"/>
          </a:xfrm>
          <a:prstGeom prst="line">
            <a:avLst/>
          </a:prstGeom>
          <a:ln cap="flat" w="114300">
            <a:solidFill>
              <a:srgbClr val="9FC3D0"/>
            </a:solidFill>
            <a:prstDash val="solid"/>
            <a:headEnd type="none" len="sm" w="sm"/>
            <a:tailEnd type="none" len="sm" w="sm"/>
          </a:ln>
        </p:spPr>
      </p:sp>
      <p:sp>
        <p:nvSpPr>
          <p:cNvPr name="AutoShape 4" id="4"/>
          <p:cNvSpPr/>
          <p:nvPr/>
        </p:nvSpPr>
        <p:spPr>
          <a:xfrm>
            <a:off x="11430169" y="9061267"/>
            <a:ext cx="7105264" cy="19050"/>
          </a:xfrm>
          <a:prstGeom prst="line">
            <a:avLst/>
          </a:prstGeom>
          <a:ln cap="flat" w="114300">
            <a:solidFill>
              <a:srgbClr val="9FC3D0"/>
            </a:solidFill>
            <a:prstDash val="solid"/>
            <a:headEnd type="none" len="sm" w="sm"/>
            <a:tailEnd type="none" len="sm" w="sm"/>
          </a:ln>
        </p:spPr>
      </p:sp>
      <p:sp>
        <p:nvSpPr>
          <p:cNvPr name="Freeform 5" id="5"/>
          <p:cNvSpPr/>
          <p:nvPr/>
        </p:nvSpPr>
        <p:spPr>
          <a:xfrm flipH="false" flipV="false" rot="0">
            <a:off x="12982861" y="5945563"/>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2012909" y="2797221"/>
            <a:ext cx="5246391" cy="5246370"/>
            <a:chOff x="0" y="0"/>
            <a:chExt cx="6350025" cy="6350000"/>
          </a:xfrm>
        </p:grpSpPr>
        <p:sp>
          <p:nvSpPr>
            <p:cNvPr name="Freeform 7" id="7"/>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4"/>
              <a:stretch>
                <a:fillRect l="-25046" t="0" r="-25046" b="0"/>
              </a:stretch>
            </a:blipFill>
          </p:spPr>
        </p:sp>
      </p:grpSp>
      <p:grpSp>
        <p:nvGrpSpPr>
          <p:cNvPr name="Group 8" id="8"/>
          <p:cNvGrpSpPr/>
          <p:nvPr/>
        </p:nvGrpSpPr>
        <p:grpSpPr>
          <a:xfrm rot="0">
            <a:off x="15859155" y="0"/>
            <a:ext cx="1562612" cy="1673225"/>
            <a:chOff x="0" y="0"/>
            <a:chExt cx="2083482" cy="2230967"/>
          </a:xfrm>
        </p:grpSpPr>
        <p:grpSp>
          <p:nvGrpSpPr>
            <p:cNvPr name="Group 9" id="9"/>
            <p:cNvGrpSpPr/>
            <p:nvPr/>
          </p:nvGrpSpPr>
          <p:grpSpPr>
            <a:xfrm rot="0">
              <a:off x="75599" y="0"/>
              <a:ext cx="1932284" cy="2230967"/>
              <a:chOff x="0" y="0"/>
              <a:chExt cx="703982" cy="812800"/>
            </a:xfrm>
          </p:grpSpPr>
          <p:sp>
            <p:nvSpPr>
              <p:cNvPr name="Freeform 10" id="10"/>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11" id="11"/>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0" y="437582"/>
              <a:ext cx="2083482" cy="1241453"/>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7</a:t>
              </a:r>
            </a:p>
          </p:txBody>
        </p:sp>
      </p:grpSp>
      <p:sp>
        <p:nvSpPr>
          <p:cNvPr name="TextBox 13" id="13"/>
          <p:cNvSpPr txBox="true"/>
          <p:nvPr/>
        </p:nvSpPr>
        <p:spPr>
          <a:xfrm rot="0">
            <a:off x="3679044" y="885825"/>
            <a:ext cx="10929913" cy="1285869"/>
          </a:xfrm>
          <a:prstGeom prst="rect">
            <a:avLst/>
          </a:prstGeom>
        </p:spPr>
        <p:txBody>
          <a:bodyPr anchor="t" rtlCol="false" tIns="0" lIns="0" bIns="0" rIns="0">
            <a:spAutoFit/>
          </a:bodyPr>
          <a:lstStyle/>
          <a:p>
            <a:pPr algn="ctr">
              <a:lnSpc>
                <a:spcPts val="10500"/>
              </a:lnSpc>
            </a:pPr>
            <a:r>
              <a:rPr lang="en-US" sz="7500">
                <a:solidFill>
                  <a:srgbClr val="000000"/>
                </a:solidFill>
                <a:latin typeface="Libre Baskerville Bold"/>
              </a:rPr>
              <a:t>CONCLUSION</a:t>
            </a:r>
          </a:p>
        </p:txBody>
      </p:sp>
      <p:sp>
        <p:nvSpPr>
          <p:cNvPr name="TextBox 14" id="14"/>
          <p:cNvSpPr txBox="true"/>
          <p:nvPr/>
        </p:nvSpPr>
        <p:spPr>
          <a:xfrm rot="0">
            <a:off x="636455" y="3072925"/>
            <a:ext cx="10793714" cy="4879264"/>
          </a:xfrm>
          <a:prstGeom prst="rect">
            <a:avLst/>
          </a:prstGeom>
        </p:spPr>
        <p:txBody>
          <a:bodyPr anchor="t" rtlCol="false" tIns="0" lIns="0" bIns="0" rIns="0">
            <a:spAutoFit/>
          </a:bodyPr>
          <a:lstStyle/>
          <a:p>
            <a:pPr marL="600293" indent="-300147" lvl="1">
              <a:lnSpc>
                <a:spcPts val="3892"/>
              </a:lnSpc>
              <a:buFont typeface="Arial"/>
              <a:buChar char="•"/>
            </a:pPr>
            <a:r>
              <a:rPr lang="en-US" sz="2780">
                <a:solidFill>
                  <a:srgbClr val="000000"/>
                </a:solidFill>
                <a:latin typeface="Libre Baskerville Bold"/>
              </a:rPr>
              <a:t>Cleaning up your computer desktop can make a big difference in how you work. With a PC desktop cleaner, it's easy to tidy up and organize everything so you can find what you need quickly.</a:t>
            </a:r>
          </a:p>
          <a:p>
            <a:pPr>
              <a:lnSpc>
                <a:spcPts val="3892"/>
              </a:lnSpc>
            </a:pPr>
          </a:p>
          <a:p>
            <a:pPr marL="600293" indent="-300147" lvl="1">
              <a:lnSpc>
                <a:spcPts val="3892"/>
              </a:lnSpc>
              <a:buFont typeface="Arial"/>
              <a:buChar char="•"/>
            </a:pPr>
            <a:r>
              <a:rPr lang="en-US" sz="2780">
                <a:solidFill>
                  <a:srgbClr val="000000"/>
                </a:solidFill>
                <a:latin typeface="Libre Baskerville Bold"/>
              </a:rPr>
              <a:t>As we finish up, remember that a clean desktop means less stress and more focus. By keeping things neat and tidy, you can make your computer time more efficient and enjoyable.</a:t>
            </a:r>
          </a:p>
          <a:p>
            <a:pPr>
              <a:lnSpc>
                <a:spcPts val="4172"/>
              </a:lnSpc>
            </a:pPr>
          </a:p>
        </p:txBody>
      </p:sp>
      <p:sp>
        <p:nvSpPr>
          <p:cNvPr name="Freeform 15" id="15"/>
          <p:cNvSpPr/>
          <p:nvPr/>
        </p:nvSpPr>
        <p:spPr>
          <a:xfrm flipH="false" flipV="false" rot="0">
            <a:off x="-3009325" y="-402279"/>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6" id="16"/>
          <p:cNvSpPr/>
          <p:nvPr/>
        </p:nvSpPr>
        <p:spPr>
          <a:xfrm flipH="false" flipV="false" rot="0">
            <a:off x="0" y="0"/>
            <a:ext cx="1382945" cy="1440092"/>
          </a:xfrm>
          <a:custGeom>
            <a:avLst/>
            <a:gdLst/>
            <a:ahLst/>
            <a:cxnLst/>
            <a:rect r="r" b="b" t="t" l="l"/>
            <a:pathLst>
              <a:path h="1440092" w="1382945">
                <a:moveTo>
                  <a:pt x="0" y="0"/>
                </a:moveTo>
                <a:lnTo>
                  <a:pt x="1382945" y="0"/>
                </a:lnTo>
                <a:lnTo>
                  <a:pt x="1382945" y="1440092"/>
                </a:lnTo>
                <a:lnTo>
                  <a:pt x="0" y="1440092"/>
                </a:lnTo>
                <a:lnTo>
                  <a:pt x="0" y="0"/>
                </a:lnTo>
                <a:close/>
              </a:path>
            </a:pathLst>
          </a:custGeom>
          <a:blipFill>
            <a:blip r:embed="rId5"/>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DAGBdm-F0l8</dc:identifier>
  <dcterms:modified xsi:type="dcterms:W3CDTF">2011-08-01T06:04:30Z</dcterms:modified>
  <cp:revision>1</cp:revision>
  <dc:title>Soft Sand Minimalist Modern Thesis Defense Presentation</dc:title>
</cp:coreProperties>
</file>

<file path=docProps/thumbnail.jpeg>
</file>